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42"/>
  </p:notesMasterIdLst>
  <p:sldIdLst>
    <p:sldId id="257" r:id="rId4"/>
    <p:sldId id="258" r:id="rId5"/>
    <p:sldId id="297" r:id="rId6"/>
    <p:sldId id="294" r:id="rId7"/>
    <p:sldId id="296" r:id="rId8"/>
    <p:sldId id="298" r:id="rId9"/>
    <p:sldId id="299" r:id="rId10"/>
    <p:sldId id="303" r:id="rId11"/>
    <p:sldId id="295" r:id="rId12"/>
    <p:sldId id="302" r:id="rId13"/>
    <p:sldId id="277" r:id="rId14"/>
    <p:sldId id="306" r:id="rId15"/>
    <p:sldId id="307" r:id="rId16"/>
    <p:sldId id="260" r:id="rId17"/>
    <p:sldId id="301" r:id="rId18"/>
    <p:sldId id="304" r:id="rId19"/>
    <p:sldId id="305" r:id="rId20"/>
    <p:sldId id="308" r:id="rId21"/>
    <p:sldId id="309" r:id="rId22"/>
    <p:sldId id="310" r:id="rId23"/>
    <p:sldId id="311" r:id="rId24"/>
    <p:sldId id="312" r:id="rId25"/>
    <p:sldId id="313" r:id="rId26"/>
    <p:sldId id="314" r:id="rId27"/>
    <p:sldId id="315" r:id="rId28"/>
    <p:sldId id="316" r:id="rId29"/>
    <p:sldId id="317" r:id="rId30"/>
    <p:sldId id="319" r:id="rId31"/>
    <p:sldId id="318" r:id="rId32"/>
    <p:sldId id="324" r:id="rId33"/>
    <p:sldId id="320" r:id="rId34"/>
    <p:sldId id="321" r:id="rId35"/>
    <p:sldId id="325" r:id="rId36"/>
    <p:sldId id="322" r:id="rId37"/>
    <p:sldId id="323" r:id="rId38"/>
    <p:sldId id="287" r:id="rId39"/>
    <p:sldId id="300" r:id="rId40"/>
    <p:sldId id="29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691"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03E3D3-47D0-4311-BB09-0FBB4BF51024}" type="datetimeFigureOut">
              <a:rPr lang="en-US" smtClean="0"/>
              <a:pPr/>
              <a:t>5/8/2013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0CBE8-D626-418E-9295-C97CBA2D8E4D}" type="slidenum">
              <a:rPr lang="en-US" smtClean="0"/>
              <a:pPr/>
              <a:t>‹#›</a:t>
            </a:fld>
            <a:endParaRPr lang="en-US"/>
          </a:p>
        </p:txBody>
      </p:sp>
    </p:spTree>
    <p:extLst>
      <p:ext uri="{BB962C8B-B14F-4D97-AF65-F5344CB8AC3E}">
        <p14:creationId xmlns:p14="http://schemas.microsoft.com/office/powerpoint/2010/main" val="68054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0CBE8-D626-418E-9295-C97CBA2D8E4D}" type="slidenum">
              <a:rPr lang="en-US" smtClean="0"/>
              <a:pPr/>
              <a:t>28</a:t>
            </a:fld>
            <a:endParaRPr lang="en-US"/>
          </a:p>
        </p:txBody>
      </p:sp>
    </p:spTree>
    <p:extLst>
      <p:ext uri="{BB962C8B-B14F-4D97-AF65-F5344CB8AC3E}">
        <p14:creationId xmlns:p14="http://schemas.microsoft.com/office/powerpoint/2010/main" val="80995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0CBE8-D626-418E-9295-C97CBA2D8E4D}" type="slidenum">
              <a:rPr lang="en-US" smtClean="0"/>
              <a:pPr/>
              <a:t>31</a:t>
            </a:fld>
            <a:endParaRPr lang="en-US"/>
          </a:p>
        </p:txBody>
      </p:sp>
    </p:spTree>
    <p:extLst>
      <p:ext uri="{BB962C8B-B14F-4D97-AF65-F5344CB8AC3E}">
        <p14:creationId xmlns:p14="http://schemas.microsoft.com/office/powerpoint/2010/main" val="80995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pPr/>
              <a:t>5/8/2013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pPr/>
              <a:t>5/8/2013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pPr/>
              <a:t>5/8/2013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pPr/>
              <a:t>5/8/2013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pPr/>
              <a:t>5/8/2013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pPr/>
              <a:t>5/8/2013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pPr/>
              <a:t>‹#›</a:t>
            </a:fld>
            <a:endParaRPr lang="en-US"/>
          </a:p>
        </p:txBody>
      </p:sp>
      <p:pic>
        <p:nvPicPr>
          <p:cNvPr id="7" name="Picture 6" descr="cu_logo_sml_150_ppt.jpg                                        000B7307&#10;MPF28 Panther                  BD8AC84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8737" cy="98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pPr/>
              <a:t>5/8/2013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pPr/>
              <a:t>5/8/2013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pPr/>
              <a:t>5/8/2013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pPr/>
              <a:t>5/8/2013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pPr/>
              <a:t>5/8/2013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pPr/>
              <a:t>5/8/2013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2C50CE-F4A3-410B-878B-CC2CE8785155}" type="datetimeFigureOut">
              <a:rPr lang="en-US" smtClean="0"/>
              <a:pPr/>
              <a:t>5/8/2013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335766D-59CA-46D3-AF29-45DB4C41E1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D2C50CE-F4A3-410B-878B-CC2CE8785155}" type="datetimeFigureOut">
              <a:rPr lang="en-US" smtClean="0"/>
              <a:pPr/>
              <a:t>5/8/2013</a:t>
            </a:fld>
            <a:endParaRPr lang="en-US"/>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35766D-59CA-46D3-AF29-45DB4C41E154}" type="slidenum">
              <a:rPr lang="en-US" smtClean="0"/>
              <a:pPr/>
              <a:t>‹#›</a:t>
            </a:fld>
            <a:endParaRPr lang="en-US"/>
          </a:p>
        </p:txBody>
      </p:sp>
      <p:pic>
        <p:nvPicPr>
          <p:cNvPr id="7" name="Picture 6" descr="cu_logo_sml_150_ppt.jpg                                        000B7307&#10;MPF28 Panther                  BD8AC84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072" y="0"/>
            <a:ext cx="91455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1828800"/>
            <a:ext cx="8610600" cy="2448272"/>
          </a:xfrm>
        </p:spPr>
        <p:txBody>
          <a:bodyPr>
            <a:normAutofit/>
          </a:bodyPr>
          <a:lstStyle/>
          <a:p>
            <a:r>
              <a:rPr lang="en-US" sz="4000" b="1" dirty="0">
                <a:latin typeface="Calibri" pitchFamily="34" charset="0"/>
              </a:rPr>
              <a:t>The Impact of World Oil Price Shocks</a:t>
            </a:r>
            <a:r>
              <a:rPr lang="en-US" sz="4000" dirty="0">
                <a:latin typeface="Calibri" pitchFamily="34" charset="0"/>
              </a:rPr>
              <a:t/>
            </a:r>
            <a:br>
              <a:rPr lang="en-US" sz="4000" dirty="0">
                <a:latin typeface="Calibri" pitchFamily="34" charset="0"/>
              </a:rPr>
            </a:br>
            <a:r>
              <a:rPr lang="en-US" sz="4000" b="1" dirty="0">
                <a:latin typeface="Calibri" pitchFamily="34" charset="0"/>
              </a:rPr>
              <a:t>on Maize Prices in East Africa</a:t>
            </a:r>
            <a:endParaRPr lang="en-US" altLang="ja-JP" sz="4000" b="1" dirty="0" smtClean="0">
              <a:solidFill>
                <a:schemeClr val="accent1"/>
              </a:solidFill>
              <a:latin typeface="Calibri" pitchFamily="34" charset="0"/>
            </a:endParaRPr>
          </a:p>
        </p:txBody>
      </p:sp>
      <p:sp>
        <p:nvSpPr>
          <p:cNvPr id="6147" name="Rectangle 3"/>
          <p:cNvSpPr>
            <a:spLocks noGrp="1" noChangeArrowheads="1"/>
          </p:cNvSpPr>
          <p:nvPr>
            <p:ph type="subTitle" idx="1"/>
          </p:nvPr>
        </p:nvSpPr>
        <p:spPr>
          <a:xfrm>
            <a:off x="457200" y="4495800"/>
            <a:ext cx="8305800" cy="2245568"/>
          </a:xfrm>
        </p:spPr>
        <p:txBody>
          <a:bodyPr>
            <a:normAutofit/>
          </a:bodyPr>
          <a:lstStyle/>
          <a:p>
            <a:pPr eaLnBrk="1" hangingPunct="1"/>
            <a:endParaRPr lang="en-US" altLang="ja-JP" sz="2400" dirty="0" smtClean="0">
              <a:solidFill>
                <a:schemeClr val="tx1"/>
              </a:solidFill>
              <a:latin typeface="Times New Roman" pitchFamily="18" charset="0"/>
              <a:cs typeface="Times New Roman" pitchFamily="18" charset="0"/>
            </a:endParaRPr>
          </a:p>
          <a:p>
            <a:pPr eaLnBrk="1" hangingPunct="1"/>
            <a:r>
              <a:rPr lang="en-US" altLang="ja-JP" sz="2400" dirty="0" smtClean="0">
                <a:solidFill>
                  <a:schemeClr val="tx1"/>
                </a:solidFill>
                <a:latin typeface="Calibri" pitchFamily="34" charset="0"/>
                <a:cs typeface="Times New Roman" pitchFamily="18" charset="0"/>
              </a:rPr>
              <a:t>Brian M. Dillon and Christopher B. Barrett</a:t>
            </a:r>
          </a:p>
          <a:p>
            <a:pPr eaLnBrk="1" hangingPunct="1"/>
            <a:endParaRPr lang="en-US" altLang="ja-JP" sz="2400" dirty="0" smtClean="0">
              <a:solidFill>
                <a:schemeClr val="tx1"/>
              </a:solidFill>
              <a:latin typeface="Calibri" pitchFamily="34" charset="0"/>
              <a:cs typeface="Times New Roman" pitchFamily="18" charset="0"/>
            </a:endParaRPr>
          </a:p>
          <a:p>
            <a:pPr lvl="1" eaLnBrk="1" hangingPunct="1">
              <a:spcBef>
                <a:spcPts val="0"/>
              </a:spcBef>
            </a:pPr>
            <a:r>
              <a:rPr lang="en-US" altLang="ja-JP" sz="2400" dirty="0" err="1" smtClean="0">
                <a:solidFill>
                  <a:schemeClr val="tx1"/>
                </a:solidFill>
                <a:latin typeface="Calibri" pitchFamily="34" charset="0"/>
                <a:cs typeface="Times New Roman" pitchFamily="18" charset="0"/>
              </a:rPr>
              <a:t>Monash</a:t>
            </a:r>
            <a:r>
              <a:rPr lang="en-US" altLang="ja-JP" sz="2400" dirty="0" smtClean="0">
                <a:solidFill>
                  <a:schemeClr val="tx1"/>
                </a:solidFill>
                <a:latin typeface="Calibri" pitchFamily="34" charset="0"/>
                <a:cs typeface="Times New Roman" pitchFamily="18" charset="0"/>
              </a:rPr>
              <a:t> University seminar</a:t>
            </a:r>
          </a:p>
          <a:p>
            <a:pPr lvl="1">
              <a:spcBef>
                <a:spcPts val="0"/>
              </a:spcBef>
            </a:pPr>
            <a:r>
              <a:rPr lang="en-US" altLang="ja-JP" sz="2400" dirty="0" smtClean="0">
                <a:latin typeface="Calibri" pitchFamily="34" charset="0"/>
                <a:cs typeface="Times New Roman" pitchFamily="18" charset="0"/>
              </a:rPr>
              <a:t>May 8, 2013</a:t>
            </a:r>
            <a:r>
              <a:rPr lang="en-US" altLang="ja-JP" sz="2400" dirty="0" smtClean="0">
                <a:solidFill>
                  <a:schemeClr val="tx1"/>
                </a:solidFill>
                <a:latin typeface="Calibri" pitchFamily="34" charset="0"/>
                <a:cs typeface="Times New Roman" pitchFamily="18" charset="0"/>
              </a:rPr>
              <a:t> </a:t>
            </a:r>
          </a:p>
        </p:txBody>
      </p:sp>
    </p:spTree>
    <p:extLst>
      <p:ext uri="{BB962C8B-B14F-4D97-AF65-F5344CB8AC3E}">
        <p14:creationId xmlns:p14="http://schemas.microsoft.com/office/powerpoint/2010/main" val="3577021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324600" y="0"/>
            <a:ext cx="2895600" cy="1143000"/>
          </a:xfrm>
        </p:spPr>
        <p:txBody>
          <a:bodyPr/>
          <a:lstStyle/>
          <a:p>
            <a:pPr eaLnBrk="1" hangingPunct="1"/>
            <a:r>
              <a:rPr lang="en-US" altLang="ja-JP" dirty="0" smtClean="0">
                <a:solidFill>
                  <a:schemeClr val="bg1"/>
                </a:solidFill>
                <a:latin typeface="Calibri" pitchFamily="34" charset="0"/>
              </a:rPr>
              <a:t>Data</a:t>
            </a:r>
            <a:endParaRPr lang="en-US" altLang="ja-JP" dirty="0" smtClean="0">
              <a:latin typeface="Calibri" pitchFamily="34" charset="0"/>
            </a:endParaRPr>
          </a:p>
        </p:txBody>
      </p:sp>
      <p:sp>
        <p:nvSpPr>
          <p:cNvPr id="11267" name="Rectangle 3"/>
          <p:cNvSpPr>
            <a:spLocks noGrp="1" noChangeArrowheads="1"/>
          </p:cNvSpPr>
          <p:nvPr>
            <p:ph idx="1"/>
          </p:nvPr>
        </p:nvSpPr>
        <p:spPr>
          <a:xfrm>
            <a:off x="228600" y="1066800"/>
            <a:ext cx="8458200" cy="762000"/>
          </a:xfrm>
        </p:spPr>
        <p:txBody>
          <a:bodyPr/>
          <a:lstStyle/>
          <a:p>
            <a:pPr marL="0" indent="0" eaLnBrk="1" hangingPunct="1">
              <a:lnSpc>
                <a:spcPct val="90000"/>
              </a:lnSpc>
              <a:buNone/>
            </a:pPr>
            <a:r>
              <a:rPr lang="en-US" altLang="ja-JP" sz="2800" b="1" dirty="0" smtClean="0">
                <a:latin typeface="Calibri" pitchFamily="34" charset="0"/>
              </a:rPr>
              <a:t>Monthly price series, January 2000 – November 2012</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1" y="1582259"/>
            <a:ext cx="3931920" cy="527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676400"/>
            <a:ext cx="5105400" cy="4635115"/>
          </a:xfrm>
          <a:prstGeom prst="rect">
            <a:avLst/>
          </a:prstGeom>
          <a:noFill/>
        </p:spPr>
        <p:txBody>
          <a:bodyPr wrap="square" rtlCol="0">
            <a:spAutoFit/>
          </a:bodyPr>
          <a:lstStyle/>
          <a:p>
            <a:pPr lvl="1">
              <a:lnSpc>
                <a:spcPct val="90000"/>
              </a:lnSpc>
            </a:pPr>
            <a:endParaRPr lang="en-US" altLang="ja-JP" sz="2800" dirty="0">
              <a:latin typeface="Calibri" pitchFamily="34" charset="0"/>
            </a:endParaRPr>
          </a:p>
          <a:p>
            <a:pPr lvl="1">
              <a:lnSpc>
                <a:spcPct val="90000"/>
              </a:lnSpc>
            </a:pPr>
            <a:r>
              <a:rPr lang="en-US" altLang="ja-JP" sz="2800" dirty="0">
                <a:latin typeface="Calibri" pitchFamily="34" charset="0"/>
              </a:rPr>
              <a:t>Petrol and maize for each of 17 subnational urban markets, which we assembled from various sources.</a:t>
            </a:r>
          </a:p>
          <a:p>
            <a:pPr lvl="1">
              <a:lnSpc>
                <a:spcPct val="90000"/>
              </a:lnSpc>
            </a:pPr>
            <a:endParaRPr lang="en-US" altLang="ja-JP" sz="2800" dirty="0">
              <a:latin typeface="Calibri" pitchFamily="34" charset="0"/>
            </a:endParaRPr>
          </a:p>
          <a:p>
            <a:pPr lvl="1">
              <a:lnSpc>
                <a:spcPct val="90000"/>
              </a:lnSpc>
            </a:pPr>
            <a:r>
              <a:rPr lang="en-US" altLang="ja-JP" sz="2800" dirty="0">
                <a:latin typeface="Calibri" pitchFamily="34" charset="0"/>
              </a:rPr>
              <a:t>Global oil and maize price data from World Bank</a:t>
            </a:r>
          </a:p>
          <a:p>
            <a:pPr lvl="1">
              <a:lnSpc>
                <a:spcPct val="90000"/>
              </a:lnSpc>
            </a:pPr>
            <a:endParaRPr lang="en-US" altLang="ja-JP" sz="2800" dirty="0">
              <a:latin typeface="Calibri" pitchFamily="34" charset="0"/>
            </a:endParaRPr>
          </a:p>
          <a:p>
            <a:pPr lvl="1">
              <a:lnSpc>
                <a:spcPct val="90000"/>
              </a:lnSpc>
            </a:pPr>
            <a:r>
              <a:rPr lang="en-US" altLang="ja-JP" sz="2800" dirty="0">
                <a:latin typeface="Calibri" pitchFamily="34" charset="0"/>
              </a:rPr>
              <a:t>CPI and USD exchange rate data from IMF</a:t>
            </a:r>
          </a:p>
          <a:p>
            <a:endParaRPr lang="en-US" dirty="0"/>
          </a:p>
        </p:txBody>
      </p:sp>
    </p:spTree>
    <p:extLst>
      <p:ext uri="{BB962C8B-B14F-4D97-AF65-F5344CB8AC3E}">
        <p14:creationId xmlns:p14="http://schemas.microsoft.com/office/powerpoint/2010/main" val="2735809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038600" y="0"/>
            <a:ext cx="4953000" cy="1143000"/>
          </a:xfrm>
        </p:spPr>
        <p:txBody>
          <a:bodyPr/>
          <a:lstStyle/>
          <a:p>
            <a:pPr eaLnBrk="1" hangingPunct="1"/>
            <a:r>
              <a:rPr lang="en-US" altLang="ja-JP" sz="4000" dirty="0" smtClean="0">
                <a:solidFill>
                  <a:schemeClr val="bg1"/>
                </a:solidFill>
                <a:latin typeface="Calibri" pitchFamily="34" charset="0"/>
              </a:rPr>
              <a:t>Global oil-maize prices</a:t>
            </a:r>
          </a:p>
        </p:txBody>
      </p:sp>
      <p:sp>
        <p:nvSpPr>
          <p:cNvPr id="2" name="TextBox 1"/>
          <p:cNvSpPr txBox="1"/>
          <p:nvPr/>
        </p:nvSpPr>
        <p:spPr>
          <a:xfrm>
            <a:off x="533400" y="1143000"/>
            <a:ext cx="7924800" cy="830997"/>
          </a:xfrm>
          <a:prstGeom prst="rect">
            <a:avLst/>
          </a:prstGeom>
          <a:noFill/>
        </p:spPr>
        <p:txBody>
          <a:bodyPr wrap="square" rtlCol="0">
            <a:spAutoFit/>
          </a:bodyPr>
          <a:lstStyle/>
          <a:p>
            <a:r>
              <a:rPr lang="en-US" sz="2400" dirty="0" smtClean="0"/>
              <a:t>Global oil and maize prices are strongly correlated (r=0.83 in nominal terms, =0.45 in real 2005 terms)</a:t>
            </a:r>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060" y="2004477"/>
            <a:ext cx="8443479" cy="465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248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038600" y="0"/>
            <a:ext cx="4953000" cy="1143000"/>
          </a:xfrm>
        </p:spPr>
        <p:txBody>
          <a:bodyPr/>
          <a:lstStyle/>
          <a:p>
            <a:pPr eaLnBrk="1" hangingPunct="1">
              <a:lnSpc>
                <a:spcPct val="70000"/>
              </a:lnSpc>
            </a:pPr>
            <a:r>
              <a:rPr lang="en-US" altLang="ja-JP" sz="4000" dirty="0" smtClean="0">
                <a:solidFill>
                  <a:schemeClr val="bg1"/>
                </a:solidFill>
                <a:latin typeface="Calibri" pitchFamily="34" charset="0"/>
              </a:rPr>
              <a:t>Global crude oil – national petrol prices</a:t>
            </a:r>
          </a:p>
        </p:txBody>
      </p:sp>
      <p:sp>
        <p:nvSpPr>
          <p:cNvPr id="2" name="TextBox 1"/>
          <p:cNvSpPr txBox="1"/>
          <p:nvPr/>
        </p:nvSpPr>
        <p:spPr>
          <a:xfrm>
            <a:off x="533400" y="990600"/>
            <a:ext cx="7924800" cy="830997"/>
          </a:xfrm>
          <a:prstGeom prst="rect">
            <a:avLst/>
          </a:prstGeom>
          <a:noFill/>
        </p:spPr>
        <p:txBody>
          <a:bodyPr wrap="square" rtlCol="0">
            <a:spAutoFit/>
          </a:bodyPr>
          <a:lstStyle/>
          <a:p>
            <a:r>
              <a:rPr lang="en-US" sz="2400" dirty="0" smtClean="0"/>
              <a:t>Global crude oil and East African port of entry (POE) petrol prices are strongly correlated</a:t>
            </a:r>
            <a:endParaRPr lang="en-US" sz="2400" dirty="0"/>
          </a:p>
        </p:txBody>
      </p:sp>
      <p:pic>
        <p:nvPicPr>
          <p:cNvPr id="205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1598"/>
            <a:ext cx="4667827" cy="258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968" y="1734492"/>
            <a:ext cx="4841032" cy="266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372409"/>
            <a:ext cx="4267200" cy="25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4372409"/>
            <a:ext cx="4251393" cy="244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643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038600" y="0"/>
            <a:ext cx="4953000" cy="1143000"/>
          </a:xfrm>
        </p:spPr>
        <p:txBody>
          <a:bodyPr/>
          <a:lstStyle/>
          <a:p>
            <a:pPr eaLnBrk="1" hangingPunct="1">
              <a:lnSpc>
                <a:spcPct val="70000"/>
              </a:lnSpc>
            </a:pPr>
            <a:r>
              <a:rPr lang="en-US" altLang="ja-JP" sz="4000" dirty="0" smtClean="0">
                <a:solidFill>
                  <a:schemeClr val="bg1"/>
                </a:solidFill>
                <a:latin typeface="Calibri" pitchFamily="34" charset="0"/>
              </a:rPr>
              <a:t>Global – national</a:t>
            </a:r>
            <a:br>
              <a:rPr lang="en-US" altLang="ja-JP" sz="4000" dirty="0" smtClean="0">
                <a:solidFill>
                  <a:schemeClr val="bg1"/>
                </a:solidFill>
                <a:latin typeface="Calibri" pitchFamily="34" charset="0"/>
              </a:rPr>
            </a:br>
            <a:r>
              <a:rPr lang="en-US" altLang="ja-JP" sz="4000" dirty="0" smtClean="0">
                <a:solidFill>
                  <a:schemeClr val="bg1"/>
                </a:solidFill>
                <a:latin typeface="Calibri" pitchFamily="34" charset="0"/>
              </a:rPr>
              <a:t>maize prices</a:t>
            </a:r>
          </a:p>
        </p:txBody>
      </p:sp>
      <p:sp>
        <p:nvSpPr>
          <p:cNvPr id="2" name="TextBox 1"/>
          <p:cNvSpPr txBox="1"/>
          <p:nvPr/>
        </p:nvSpPr>
        <p:spPr>
          <a:xfrm>
            <a:off x="533400" y="990600"/>
            <a:ext cx="7924800" cy="830997"/>
          </a:xfrm>
          <a:prstGeom prst="rect">
            <a:avLst/>
          </a:prstGeom>
          <a:noFill/>
        </p:spPr>
        <p:txBody>
          <a:bodyPr wrap="square" rtlCol="0">
            <a:spAutoFit/>
          </a:bodyPr>
          <a:lstStyle/>
          <a:p>
            <a:r>
              <a:rPr lang="en-US" sz="2400" dirty="0" smtClean="0"/>
              <a:t>Global and East African POE maize prices are also strongly correlated, but w/more (seasonal) deviations</a:t>
            </a:r>
            <a:endParaRPr lang="en-US" sz="2400" dirty="0"/>
          </a:p>
        </p:txBody>
      </p:sp>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96139"/>
            <a:ext cx="4495800" cy="247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491" y="2017312"/>
            <a:ext cx="4419109" cy="245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469090"/>
            <a:ext cx="4152901" cy="238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2421" y="4454364"/>
            <a:ext cx="4297363" cy="238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175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1134862"/>
            <a:ext cx="8229600" cy="5723138"/>
          </a:xfrm>
        </p:spPr>
        <p:txBody>
          <a:bodyPr>
            <a:normAutofit/>
          </a:bodyPr>
          <a:lstStyle/>
          <a:p>
            <a:pPr marL="0" indent="0">
              <a:lnSpc>
                <a:spcPct val="90000"/>
              </a:lnSpc>
              <a:spcAft>
                <a:spcPts val="1200"/>
              </a:spcAft>
              <a:buNone/>
            </a:pPr>
            <a:r>
              <a:rPr lang="en-US" altLang="ja-JP" sz="2800" b="1" u="sng" dirty="0" smtClean="0">
                <a:latin typeface="Calibri" pitchFamily="34" charset="0"/>
              </a:rPr>
              <a:t>Identifying Assumptions</a:t>
            </a:r>
          </a:p>
          <a:p>
            <a:pPr marL="0" indent="0">
              <a:lnSpc>
                <a:spcPct val="90000"/>
              </a:lnSpc>
              <a:spcAft>
                <a:spcPts val="1200"/>
              </a:spcAft>
              <a:buNone/>
            </a:pPr>
            <a:r>
              <a:rPr lang="en-US" altLang="ja-JP" sz="2800" dirty="0" smtClean="0">
                <a:latin typeface="Calibri" pitchFamily="34" charset="0"/>
              </a:rPr>
              <a:t>1) All four countries are price-takers on int’l markets. So global market prices weakly exogenous.</a:t>
            </a:r>
          </a:p>
          <a:p>
            <a:pPr marL="0" indent="0">
              <a:lnSpc>
                <a:spcPct val="90000"/>
              </a:lnSpc>
              <a:spcAft>
                <a:spcPts val="1200"/>
              </a:spcAft>
              <a:buNone/>
            </a:pPr>
            <a:r>
              <a:rPr lang="en-US" altLang="ja-JP" sz="2800" dirty="0" smtClean="0">
                <a:latin typeface="Calibri" pitchFamily="34" charset="0"/>
              </a:rPr>
              <a:t>2) Within region, no feedback from maize prices to fuel prices (no ethanol production; maize haulage modest share of freight), so fuel prices are weakly exogenous.</a:t>
            </a:r>
          </a:p>
          <a:p>
            <a:pPr marL="0" indent="0">
              <a:lnSpc>
                <a:spcPct val="90000"/>
              </a:lnSpc>
              <a:spcAft>
                <a:spcPts val="1200"/>
              </a:spcAft>
              <a:buNone/>
            </a:pPr>
            <a:r>
              <a:rPr lang="en-US" altLang="ja-JP" sz="2800" dirty="0" smtClean="0">
                <a:latin typeface="Calibri" pitchFamily="34" charset="0"/>
              </a:rPr>
              <a:t>3) Within countries, </a:t>
            </a:r>
            <a:r>
              <a:rPr lang="en-US" sz="2800" dirty="0">
                <a:latin typeface="Calibri" pitchFamily="34" charset="0"/>
              </a:rPr>
              <a:t>disequilibrium between </a:t>
            </a:r>
            <a:r>
              <a:rPr lang="en-US" sz="2800" dirty="0" smtClean="0">
                <a:latin typeface="Calibri" pitchFamily="34" charset="0"/>
              </a:rPr>
              <a:t>POE prices </a:t>
            </a:r>
            <a:r>
              <a:rPr lang="en-US" sz="2800" dirty="0">
                <a:latin typeface="Calibri" pitchFamily="34" charset="0"/>
              </a:rPr>
              <a:t>and </a:t>
            </a:r>
            <a:r>
              <a:rPr lang="en-US" sz="2800" dirty="0" smtClean="0">
                <a:latin typeface="Calibri" pitchFamily="34" charset="0"/>
              </a:rPr>
              <a:t>those in </a:t>
            </a:r>
            <a:r>
              <a:rPr lang="en-US" sz="2800" dirty="0">
                <a:latin typeface="Calibri" pitchFamily="34" charset="0"/>
              </a:rPr>
              <a:t>another market </a:t>
            </a:r>
            <a:r>
              <a:rPr lang="en-US" sz="2800" i="1" dirty="0">
                <a:latin typeface="Calibri" pitchFamily="34" charset="0"/>
              </a:rPr>
              <a:t>j</a:t>
            </a:r>
            <a:r>
              <a:rPr lang="en-US" sz="2800" dirty="0">
                <a:latin typeface="Calibri" pitchFamily="34" charset="0"/>
              </a:rPr>
              <a:t> is resolved through adjustment in market </a:t>
            </a:r>
            <a:r>
              <a:rPr lang="en-US" sz="2800" i="1" dirty="0" smtClean="0">
                <a:latin typeface="Calibri" pitchFamily="34" charset="0"/>
              </a:rPr>
              <a:t>j</a:t>
            </a:r>
            <a:r>
              <a:rPr lang="en-US" sz="2800" dirty="0" smtClean="0">
                <a:latin typeface="Calibri" pitchFamily="34" charset="0"/>
              </a:rPr>
              <a:t>, reflecting that these are price-taking markets routinely connected through trade.</a:t>
            </a:r>
          </a:p>
          <a:p>
            <a:pPr marL="0" indent="0">
              <a:lnSpc>
                <a:spcPct val="90000"/>
              </a:lnSpc>
              <a:spcAft>
                <a:spcPts val="1200"/>
              </a:spcAft>
              <a:buNone/>
            </a:pPr>
            <a:r>
              <a:rPr lang="en-US" altLang="ja-JP" sz="2800" dirty="0" smtClean="0">
                <a:latin typeface="Calibri" pitchFamily="34" charset="0"/>
              </a:rPr>
              <a:t>4) Exchange rates weakly exogenous to POE prices. (Verified in Appendix.)</a:t>
            </a:r>
            <a:endParaRPr lang="en-US" altLang="ja-JP" sz="3000" dirty="0" smtClean="0">
              <a:latin typeface="Times New Roman" pitchFamily="18" charset="0"/>
            </a:endParaRPr>
          </a:p>
        </p:txBody>
      </p:sp>
      <p:sp>
        <p:nvSpPr>
          <p:cNvPr id="4" name="Rectangle 2"/>
          <p:cNvSpPr txBox="1">
            <a:spLocks noChangeArrowheads="1"/>
          </p:cNvSpPr>
          <p:nvPr/>
        </p:nvSpPr>
        <p:spPr bwMode="auto">
          <a:xfrm>
            <a:off x="4114800" y="0"/>
            <a:ext cx="510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dirty="0" smtClean="0">
                <a:solidFill>
                  <a:schemeClr val="bg1"/>
                </a:solidFill>
                <a:latin typeface="Calibri" pitchFamily="34" charset="0"/>
              </a:rPr>
              <a:t>Empirical strategy</a:t>
            </a:r>
            <a:endParaRPr lang="en-US" altLang="ja-JP" dirty="0" smtClean="0">
              <a:latin typeface="Calibri" pitchFamily="34" charset="0"/>
            </a:endParaRPr>
          </a:p>
        </p:txBody>
      </p:sp>
    </p:spTree>
    <p:extLst>
      <p:ext uri="{BB962C8B-B14F-4D97-AF65-F5344CB8AC3E}">
        <p14:creationId xmlns:p14="http://schemas.microsoft.com/office/powerpoint/2010/main" val="161952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1134862"/>
            <a:ext cx="8229600" cy="5570738"/>
          </a:xfrm>
        </p:spPr>
        <p:txBody>
          <a:bodyPr>
            <a:normAutofit/>
          </a:bodyPr>
          <a:lstStyle/>
          <a:p>
            <a:pPr marL="0" indent="0">
              <a:lnSpc>
                <a:spcPct val="90000"/>
              </a:lnSpc>
              <a:spcAft>
                <a:spcPts val="1200"/>
              </a:spcAft>
              <a:buNone/>
            </a:pPr>
            <a:r>
              <a:rPr lang="en-US" altLang="ja-JP" sz="2800" b="1" u="sng" dirty="0" smtClean="0">
                <a:latin typeface="Calibri" pitchFamily="34" charset="0"/>
              </a:rPr>
              <a:t>Sequence of bilateral price transmission models</a:t>
            </a:r>
          </a:p>
          <a:p>
            <a:pPr marL="0" indent="0">
              <a:lnSpc>
                <a:spcPct val="90000"/>
              </a:lnSpc>
              <a:spcAft>
                <a:spcPts val="1200"/>
              </a:spcAft>
              <a:buNone/>
            </a:pPr>
            <a:r>
              <a:rPr lang="en-US" altLang="ja-JP" sz="3000" dirty="0" smtClean="0">
                <a:latin typeface="Calibri" pitchFamily="34" charset="0"/>
              </a:rPr>
              <a:t>- Allows for country-specific links to global markets, and differential price transmission along distinct within-country links. </a:t>
            </a:r>
          </a:p>
        </p:txBody>
      </p:sp>
      <p:sp>
        <p:nvSpPr>
          <p:cNvPr id="5" name="Rectangle 2"/>
          <p:cNvSpPr txBox="1">
            <a:spLocks noChangeArrowheads="1"/>
          </p:cNvSpPr>
          <p:nvPr/>
        </p:nvSpPr>
        <p:spPr bwMode="auto">
          <a:xfrm>
            <a:off x="4114800" y="0"/>
            <a:ext cx="510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dirty="0" smtClean="0">
                <a:solidFill>
                  <a:schemeClr val="bg1"/>
                </a:solidFill>
                <a:latin typeface="Calibri" pitchFamily="34" charset="0"/>
              </a:rPr>
              <a:t>Empirical strategy</a:t>
            </a:r>
            <a:endParaRPr lang="en-US" altLang="ja-JP" dirty="0" smtClean="0">
              <a:latin typeface="Calibri"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200401"/>
            <a:ext cx="11188962" cy="3494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412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1134862"/>
            <a:ext cx="8229600" cy="5570738"/>
          </a:xfrm>
        </p:spPr>
        <p:txBody>
          <a:bodyPr>
            <a:normAutofit/>
          </a:bodyPr>
          <a:lstStyle/>
          <a:p>
            <a:pPr marL="0" indent="0">
              <a:lnSpc>
                <a:spcPct val="90000"/>
              </a:lnSpc>
              <a:spcAft>
                <a:spcPts val="1200"/>
              </a:spcAft>
              <a:buNone/>
            </a:pPr>
            <a:r>
              <a:rPr lang="en-US" altLang="ja-JP" sz="2800" b="1" u="sng" dirty="0" smtClean="0">
                <a:latin typeface="Calibri" pitchFamily="34" charset="0"/>
              </a:rPr>
              <a:t>1. Estimating the global oil-maize price relationship</a:t>
            </a:r>
          </a:p>
          <a:p>
            <a:pPr>
              <a:lnSpc>
                <a:spcPct val="90000"/>
              </a:lnSpc>
              <a:spcAft>
                <a:spcPts val="1200"/>
              </a:spcAft>
              <a:buFontTx/>
              <a:buChar char="-"/>
            </a:pPr>
            <a:r>
              <a:rPr lang="en-US" altLang="ja-JP" sz="2800" dirty="0" smtClean="0">
                <a:latin typeface="Calibri" pitchFamily="34" charset="0"/>
              </a:rPr>
              <a:t>Both are I(1) series. </a:t>
            </a:r>
          </a:p>
          <a:p>
            <a:pPr>
              <a:lnSpc>
                <a:spcPct val="90000"/>
              </a:lnSpc>
              <a:spcAft>
                <a:spcPts val="1200"/>
              </a:spcAft>
              <a:buFontTx/>
              <a:buChar char="-"/>
            </a:pPr>
            <a:r>
              <a:rPr lang="en-US" altLang="ja-JP" sz="2800" dirty="0" smtClean="0">
                <a:latin typeface="Calibri" pitchFamily="34" charset="0"/>
              </a:rPr>
              <a:t>No evidence of </a:t>
            </a:r>
            <a:r>
              <a:rPr lang="en-US" altLang="ja-JP" sz="2800" dirty="0" err="1" smtClean="0">
                <a:latin typeface="Calibri" pitchFamily="34" charset="0"/>
              </a:rPr>
              <a:t>cointegration</a:t>
            </a:r>
            <a:r>
              <a:rPr lang="en-US" altLang="ja-JP" sz="2800" dirty="0" smtClean="0">
                <a:latin typeface="Calibri" pitchFamily="34" charset="0"/>
              </a:rPr>
              <a:t> using any of multiple specifications and tests. Others have found similar result.</a:t>
            </a:r>
          </a:p>
          <a:p>
            <a:pPr>
              <a:lnSpc>
                <a:spcPct val="90000"/>
              </a:lnSpc>
              <a:spcAft>
                <a:spcPts val="1200"/>
              </a:spcAft>
              <a:buFontTx/>
              <a:buChar char="-"/>
            </a:pPr>
            <a:r>
              <a:rPr lang="en-US" altLang="ja-JP" sz="2800" dirty="0" smtClean="0">
                <a:latin typeface="Calibri" pitchFamily="34" charset="0"/>
              </a:rPr>
              <a:t>These results hold even for the post-Oct 2006 subsample after US ethanol mandate begins.</a:t>
            </a:r>
          </a:p>
          <a:p>
            <a:pPr>
              <a:lnSpc>
                <a:spcPct val="90000"/>
              </a:lnSpc>
              <a:spcAft>
                <a:spcPts val="1200"/>
              </a:spcAft>
              <a:buFontTx/>
              <a:buChar char="-"/>
            </a:pPr>
            <a:r>
              <a:rPr lang="en-US" altLang="ja-JP" sz="2800" dirty="0" smtClean="0">
                <a:latin typeface="Calibri" pitchFamily="34" charset="0"/>
              </a:rPr>
              <a:t>In the absence of any </a:t>
            </a:r>
            <a:r>
              <a:rPr lang="en-US" sz="2800" dirty="0" smtClean="0">
                <a:latin typeface="Calibri" pitchFamily="34" charset="0"/>
              </a:rPr>
              <a:t>clear</a:t>
            </a:r>
            <a:r>
              <a:rPr lang="en-US" sz="2800" dirty="0">
                <a:latin typeface="Calibri" pitchFamily="34" charset="0"/>
              </a:rPr>
              <a:t>, stationary long-run equilibrium </a:t>
            </a:r>
            <a:r>
              <a:rPr lang="en-US" sz="2800" dirty="0" smtClean="0">
                <a:latin typeface="Calibri" pitchFamily="34" charset="0"/>
              </a:rPr>
              <a:t>relationship between the two series, we estimate a reduced form VAR (in 1</a:t>
            </a:r>
            <a:r>
              <a:rPr lang="en-US" sz="2800" baseline="30000" dirty="0" smtClean="0">
                <a:latin typeface="Calibri" pitchFamily="34" charset="0"/>
              </a:rPr>
              <a:t>st</a:t>
            </a:r>
            <a:r>
              <a:rPr lang="en-US" sz="2800" dirty="0" smtClean="0">
                <a:latin typeface="Calibri" pitchFamily="34" charset="0"/>
              </a:rPr>
              <a:t> diffs).</a:t>
            </a:r>
            <a:endParaRPr lang="en-US" altLang="ja-JP" sz="2800" dirty="0" smtClean="0">
              <a:latin typeface="Calibri" pitchFamily="34" charset="0"/>
            </a:endParaRPr>
          </a:p>
          <a:p>
            <a:pPr>
              <a:lnSpc>
                <a:spcPct val="90000"/>
              </a:lnSpc>
              <a:spcAft>
                <a:spcPts val="1200"/>
              </a:spcAft>
              <a:buFontTx/>
              <a:buChar char="-"/>
            </a:pPr>
            <a:endParaRPr lang="en-US" altLang="ja-JP" sz="2800" dirty="0" smtClean="0">
              <a:latin typeface="Calibri" pitchFamily="34" charset="0"/>
            </a:endParaRPr>
          </a:p>
        </p:txBody>
      </p:sp>
      <p:sp>
        <p:nvSpPr>
          <p:cNvPr id="5" name="Rectangle 2"/>
          <p:cNvSpPr txBox="1">
            <a:spLocks noChangeArrowheads="1"/>
          </p:cNvSpPr>
          <p:nvPr/>
        </p:nvSpPr>
        <p:spPr bwMode="auto">
          <a:xfrm>
            <a:off x="4114800" y="0"/>
            <a:ext cx="510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dirty="0" smtClean="0">
                <a:solidFill>
                  <a:schemeClr val="bg1"/>
                </a:solidFill>
                <a:latin typeface="Calibri" pitchFamily="34" charset="0"/>
              </a:rPr>
              <a:t>Empirical strategy</a:t>
            </a:r>
            <a:endParaRPr lang="en-US" altLang="ja-JP" dirty="0" smtClean="0">
              <a:latin typeface="Calibri" pitchFamily="34" charset="0"/>
            </a:endParaRPr>
          </a:p>
        </p:txBody>
      </p:sp>
    </p:spTree>
    <p:extLst>
      <p:ext uri="{BB962C8B-B14F-4D97-AF65-F5344CB8AC3E}">
        <p14:creationId xmlns:p14="http://schemas.microsoft.com/office/powerpoint/2010/main" val="236195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7" name="Rectangle 3"/>
              <p:cNvSpPr>
                <a:spLocks noGrp="1" noChangeArrowheads="1"/>
              </p:cNvSpPr>
              <p:nvPr>
                <p:ph idx="1"/>
              </p:nvPr>
            </p:nvSpPr>
            <p:spPr>
              <a:xfrm>
                <a:off x="533400" y="1134862"/>
                <a:ext cx="8229600" cy="5570738"/>
              </a:xfrm>
            </p:spPr>
            <p:txBody>
              <a:bodyPr>
                <a:normAutofit fontScale="92500" lnSpcReduction="10000"/>
              </a:bodyPr>
              <a:lstStyle/>
              <a:p>
                <a:pPr marL="0" indent="0">
                  <a:lnSpc>
                    <a:spcPct val="90000"/>
                  </a:lnSpc>
                  <a:spcAft>
                    <a:spcPts val="1200"/>
                  </a:spcAft>
                  <a:buNone/>
                </a:pPr>
                <a:r>
                  <a:rPr lang="en-US" altLang="ja-JP" sz="2800" b="1" u="sng" dirty="0" smtClean="0">
                    <a:latin typeface="Calibri" pitchFamily="34" charset="0"/>
                  </a:rPr>
                  <a:t>2. Estimating global-POE price relationships</a:t>
                </a:r>
              </a:p>
              <a:p>
                <a:pPr>
                  <a:lnSpc>
                    <a:spcPct val="90000"/>
                  </a:lnSpc>
                  <a:spcAft>
                    <a:spcPts val="600"/>
                  </a:spcAft>
                  <a:buFontTx/>
                  <a:buChar char="-"/>
                </a:pPr>
                <a:r>
                  <a:rPr lang="en-US" altLang="ja-JP" sz="2800" dirty="0" smtClean="0">
                    <a:latin typeface="Calibri" pitchFamily="34" charset="0"/>
                  </a:rPr>
                  <a:t>In all 4 countries and for both commodities, global and POE prices are </a:t>
                </a:r>
                <a:r>
                  <a:rPr lang="en-US" altLang="ja-JP" sz="2800" dirty="0" err="1" smtClean="0">
                    <a:latin typeface="Calibri" pitchFamily="34" charset="0"/>
                  </a:rPr>
                  <a:t>cointegrated</a:t>
                </a:r>
                <a:r>
                  <a:rPr lang="en-US" altLang="ja-JP" sz="2800" dirty="0" smtClean="0">
                    <a:latin typeface="Calibri" pitchFamily="34" charset="0"/>
                  </a:rPr>
                  <a:t> I(1) series. </a:t>
                </a:r>
              </a:p>
              <a:p>
                <a:pPr>
                  <a:lnSpc>
                    <a:spcPct val="90000"/>
                  </a:lnSpc>
                  <a:spcAft>
                    <a:spcPts val="600"/>
                  </a:spcAft>
                  <a:buFontTx/>
                  <a:buChar char="-"/>
                </a:pPr>
                <a:endParaRPr lang="en-US" altLang="ja-JP" sz="2800" dirty="0" smtClean="0">
                  <a:latin typeface="Calibri" pitchFamily="34" charset="0"/>
                </a:endParaRPr>
              </a:p>
              <a:p>
                <a:pPr>
                  <a:spcBef>
                    <a:spcPts val="0"/>
                  </a:spcBef>
                  <a:spcAft>
                    <a:spcPts val="600"/>
                  </a:spcAft>
                  <a:buFontTx/>
                  <a:buChar char="-"/>
                </a:pPr>
                <a:r>
                  <a:rPr lang="en-US" altLang="ja-JP" sz="2800" dirty="0" smtClean="0">
                    <a:latin typeface="Calibri" pitchFamily="34" charset="0"/>
                  </a:rPr>
                  <a:t>For each country-good, estimate two-stage asymmetric error correction model (ECM), allowing the long-run equilibrium POE price (F,M) to be determined jointly by the global market price (G) and the exchange rate (ER) and, in the case of maize, fuel prices to cover transport: </a:t>
                </a:r>
                <a:endParaRPr lang="en-US" altLang="ja-JP" sz="2800" dirty="0">
                  <a:latin typeface="Calibri" pitchFamily="34" charset="0"/>
                </a:endParaRPr>
              </a:p>
              <a:p>
                <a:pPr marL="0" indent="0">
                  <a:spcBef>
                    <a:spcPts val="0"/>
                  </a:spcBef>
                  <a:spcAft>
                    <a:spcPts val="600"/>
                  </a:spcAft>
                  <a:buNone/>
                </a:pPr>
                <a:r>
                  <a:rPr lang="en-US" sz="2800" dirty="0">
                    <a:latin typeface="Calibri" pitchFamily="34" charset="0"/>
                  </a:rPr>
                  <a:t>	</a:t>
                </a:r>
                <a14:m>
                  <m:oMath xmlns:m="http://schemas.openxmlformats.org/officeDocument/2006/math">
                    <m:sSubSup>
                      <m:sSubSupPr>
                        <m:ctrlPr>
                          <a:rPr lang="en-US" sz="2800" i="1">
                            <a:latin typeface="Cambria Math"/>
                          </a:rPr>
                        </m:ctrlPr>
                      </m:sSubSupPr>
                      <m:e>
                        <m:r>
                          <a:rPr lang="en-US" sz="2800" i="1">
                            <a:latin typeface="Cambria Math"/>
                          </a:rPr>
                          <m:t>𝐹</m:t>
                        </m:r>
                      </m:e>
                      <m:sub>
                        <m:r>
                          <a:rPr lang="en-US" sz="2800" i="1">
                            <a:latin typeface="Cambria Math"/>
                          </a:rPr>
                          <m:t>𝑡</m:t>
                        </m:r>
                      </m:sub>
                      <m:sup>
                        <m:r>
                          <a:rPr lang="en-US" sz="2800" i="1">
                            <a:latin typeface="Cambria Math"/>
                          </a:rPr>
                          <m:t>𝑃𝑂𝐸</m:t>
                        </m:r>
                      </m:sup>
                    </m:sSubSup>
                    <m:r>
                      <a:rPr lang="en-US" sz="2800" i="1">
                        <a:latin typeface="Cambria Math"/>
                      </a:rPr>
                      <m:t>=</m:t>
                    </m:r>
                    <m:r>
                      <a:rPr lang="en-US" sz="2800" i="1">
                        <a:latin typeface="Cambria Math"/>
                      </a:rPr>
                      <m:t>𝛼</m:t>
                    </m:r>
                    <m:r>
                      <a:rPr lang="en-US" sz="2800" i="1">
                        <a:latin typeface="Cambria Math"/>
                      </a:rPr>
                      <m:t>+ </m:t>
                    </m:r>
                    <m:sSub>
                      <m:sSubPr>
                        <m:ctrlPr>
                          <a:rPr lang="en-US" sz="2800" i="1">
                            <a:latin typeface="Cambria Math"/>
                          </a:rPr>
                        </m:ctrlPr>
                      </m:sSubPr>
                      <m:e>
                        <m:r>
                          <a:rPr lang="en-US" sz="2800" i="1">
                            <a:latin typeface="Cambria Math"/>
                          </a:rPr>
                          <m:t>𝛽</m:t>
                        </m:r>
                      </m:e>
                      <m:sub>
                        <m:r>
                          <a:rPr lang="en-US" sz="2800" i="1">
                            <a:latin typeface="Cambria Math"/>
                          </a:rPr>
                          <m:t>1</m:t>
                        </m:r>
                      </m:sub>
                    </m:sSub>
                    <m:sSubSup>
                      <m:sSubSupPr>
                        <m:ctrlPr>
                          <a:rPr lang="en-US" sz="2800" i="1">
                            <a:latin typeface="Cambria Math"/>
                          </a:rPr>
                        </m:ctrlPr>
                      </m:sSubSupPr>
                      <m:e>
                        <m:r>
                          <a:rPr lang="en-US" sz="2800" i="1">
                            <a:latin typeface="Cambria Math"/>
                          </a:rPr>
                          <m:t>𝐹</m:t>
                        </m:r>
                      </m:e>
                      <m:sub>
                        <m:r>
                          <a:rPr lang="en-US" sz="2800" i="1">
                            <a:latin typeface="Cambria Math"/>
                          </a:rPr>
                          <m:t>𝑡</m:t>
                        </m:r>
                      </m:sub>
                      <m:sup>
                        <m:r>
                          <a:rPr lang="en-US" sz="2800" i="1">
                            <a:latin typeface="Cambria Math"/>
                          </a:rPr>
                          <m:t>𝐺</m:t>
                        </m:r>
                      </m:sup>
                    </m:sSubSup>
                    <m:r>
                      <a:rPr lang="en-US" sz="2800" i="1">
                        <a:latin typeface="Cambria Math"/>
                      </a:rPr>
                      <m:t>+</m:t>
                    </m:r>
                    <m:sSub>
                      <m:sSubPr>
                        <m:ctrlPr>
                          <a:rPr lang="en-US" sz="2800" i="1">
                            <a:latin typeface="Cambria Math"/>
                          </a:rPr>
                        </m:ctrlPr>
                      </m:sSubPr>
                      <m:e>
                        <m:r>
                          <a:rPr lang="en-US" sz="2800" i="1">
                            <a:latin typeface="Cambria Math"/>
                          </a:rPr>
                          <m:t>𝛽</m:t>
                        </m:r>
                      </m:e>
                      <m:sub>
                        <m:r>
                          <a:rPr lang="en-US" sz="2800" i="1">
                            <a:latin typeface="Cambria Math"/>
                          </a:rPr>
                          <m:t>2</m:t>
                        </m:r>
                      </m:sub>
                    </m:sSub>
                    <m:sSub>
                      <m:sSubPr>
                        <m:ctrlPr>
                          <a:rPr lang="en-US" sz="2800" i="1">
                            <a:latin typeface="Cambria Math"/>
                          </a:rPr>
                        </m:ctrlPr>
                      </m:sSubPr>
                      <m:e>
                        <m:r>
                          <a:rPr lang="en-US" sz="2800" i="1">
                            <a:latin typeface="Cambria Math"/>
                          </a:rPr>
                          <m:t>𝐸𝑅</m:t>
                        </m:r>
                      </m:e>
                      <m:sub>
                        <m:r>
                          <a:rPr lang="en-US" sz="2800" i="1">
                            <a:latin typeface="Cambria Math"/>
                          </a:rPr>
                          <m:t>𝑡</m:t>
                        </m:r>
                      </m:sub>
                    </m:sSub>
                    <m:r>
                      <a:rPr lang="en-US" sz="2800" i="1">
                        <a:latin typeface="Cambria Math"/>
                      </a:rPr>
                      <m:t>+</m:t>
                    </m:r>
                    <m:sSub>
                      <m:sSubPr>
                        <m:ctrlPr>
                          <a:rPr lang="en-US" sz="2800" i="1">
                            <a:latin typeface="Cambria Math"/>
                          </a:rPr>
                        </m:ctrlPr>
                      </m:sSubPr>
                      <m:e>
                        <m:r>
                          <a:rPr lang="en-US" sz="2800" i="1">
                            <a:latin typeface="Cambria Math"/>
                          </a:rPr>
                          <m:t>𝜀</m:t>
                        </m:r>
                      </m:e>
                      <m:sub>
                        <m:r>
                          <a:rPr lang="en-US" sz="2800" i="1">
                            <a:latin typeface="Cambria Math"/>
                          </a:rPr>
                          <m:t>𝑡</m:t>
                        </m:r>
                      </m:sub>
                    </m:sSub>
                  </m:oMath>
                </a14:m>
                <a:r>
                  <a:rPr lang="en-US" sz="2800" dirty="0">
                    <a:latin typeface="Calibri" pitchFamily="34" charset="0"/>
                  </a:rPr>
                  <a:t>  </a:t>
                </a:r>
              </a:p>
              <a:p>
                <a:pPr marL="0" indent="0">
                  <a:spcBef>
                    <a:spcPts val="0"/>
                  </a:spcBef>
                  <a:spcAft>
                    <a:spcPts val="600"/>
                  </a:spcAft>
                  <a:buNone/>
                </a:pPr>
                <a:r>
                  <a:rPr lang="en-US" sz="2800" dirty="0" smtClean="0"/>
                  <a:t>	</a:t>
                </a:r>
                <a14:m>
                  <m:oMath xmlns:m="http://schemas.openxmlformats.org/officeDocument/2006/math">
                    <m:sSubSup>
                      <m:sSubSupPr>
                        <m:ctrlPr>
                          <a:rPr lang="en-US" sz="2800" i="1">
                            <a:latin typeface="Cambria Math"/>
                          </a:rPr>
                        </m:ctrlPr>
                      </m:sSubSupPr>
                      <m:e>
                        <m:r>
                          <a:rPr lang="en-US" sz="2800" i="1">
                            <a:latin typeface="Cambria Math"/>
                          </a:rPr>
                          <m:t>𝑀</m:t>
                        </m:r>
                      </m:e>
                      <m:sub>
                        <m:r>
                          <a:rPr lang="en-US" sz="2800" i="1">
                            <a:latin typeface="Cambria Math"/>
                          </a:rPr>
                          <m:t>𝑡</m:t>
                        </m:r>
                      </m:sub>
                      <m:sup>
                        <m:r>
                          <a:rPr lang="en-US" sz="2800" i="1">
                            <a:latin typeface="Cambria Math"/>
                          </a:rPr>
                          <m:t>𝑃𝑂𝐸</m:t>
                        </m:r>
                      </m:sup>
                    </m:sSubSup>
                    <m:r>
                      <a:rPr lang="en-US" sz="2800" i="1">
                        <a:latin typeface="Cambria Math"/>
                      </a:rPr>
                      <m:t>=</m:t>
                    </m:r>
                    <m:r>
                      <a:rPr lang="en-US" sz="2800" i="1">
                        <a:latin typeface="Cambria Math"/>
                      </a:rPr>
                      <m:t>𝛼</m:t>
                    </m:r>
                    <m:r>
                      <a:rPr lang="en-US" sz="2800" i="1">
                        <a:latin typeface="Cambria Math"/>
                      </a:rPr>
                      <m:t>+ </m:t>
                    </m:r>
                    <m:sSub>
                      <m:sSubPr>
                        <m:ctrlPr>
                          <a:rPr lang="en-US" sz="2800" i="1">
                            <a:latin typeface="Cambria Math"/>
                          </a:rPr>
                        </m:ctrlPr>
                      </m:sSubPr>
                      <m:e>
                        <m:r>
                          <a:rPr lang="en-US" sz="2800" i="1">
                            <a:latin typeface="Cambria Math"/>
                          </a:rPr>
                          <m:t>𝛽</m:t>
                        </m:r>
                      </m:e>
                      <m:sub>
                        <m:r>
                          <a:rPr lang="en-US" sz="2800" i="1">
                            <a:latin typeface="Cambria Math"/>
                          </a:rPr>
                          <m:t>1</m:t>
                        </m:r>
                      </m:sub>
                    </m:sSub>
                    <m:sSubSup>
                      <m:sSubSupPr>
                        <m:ctrlPr>
                          <a:rPr lang="en-US" sz="2800" i="1">
                            <a:latin typeface="Cambria Math"/>
                          </a:rPr>
                        </m:ctrlPr>
                      </m:sSubSupPr>
                      <m:e>
                        <m:r>
                          <a:rPr lang="en-US" sz="2800" i="1">
                            <a:latin typeface="Cambria Math"/>
                          </a:rPr>
                          <m:t>𝑀</m:t>
                        </m:r>
                      </m:e>
                      <m:sub>
                        <m:r>
                          <a:rPr lang="en-US" sz="2800" i="1">
                            <a:latin typeface="Cambria Math"/>
                          </a:rPr>
                          <m:t>𝑡</m:t>
                        </m:r>
                      </m:sub>
                      <m:sup>
                        <m:r>
                          <a:rPr lang="en-US" sz="2800" i="1">
                            <a:latin typeface="Cambria Math"/>
                          </a:rPr>
                          <m:t>𝐺</m:t>
                        </m:r>
                      </m:sup>
                    </m:sSubSup>
                    <m:r>
                      <a:rPr lang="en-US" sz="2800" i="1">
                        <a:latin typeface="Cambria Math"/>
                      </a:rPr>
                      <m:t>+ </m:t>
                    </m:r>
                    <m:sSub>
                      <m:sSubPr>
                        <m:ctrlPr>
                          <a:rPr lang="en-US" sz="2800" i="1">
                            <a:latin typeface="Cambria Math"/>
                          </a:rPr>
                        </m:ctrlPr>
                      </m:sSubPr>
                      <m:e>
                        <m:r>
                          <a:rPr lang="en-US" sz="2800" i="1">
                            <a:latin typeface="Cambria Math"/>
                          </a:rPr>
                          <m:t>𝛽</m:t>
                        </m:r>
                      </m:e>
                      <m:sub>
                        <m:r>
                          <a:rPr lang="en-US" sz="2800" i="1">
                            <a:latin typeface="Cambria Math"/>
                          </a:rPr>
                          <m:t>2</m:t>
                        </m:r>
                      </m:sub>
                    </m:sSub>
                    <m:sSubSup>
                      <m:sSubSupPr>
                        <m:ctrlPr>
                          <a:rPr lang="en-US" sz="2800" i="1">
                            <a:latin typeface="Cambria Math"/>
                          </a:rPr>
                        </m:ctrlPr>
                      </m:sSubSupPr>
                      <m:e>
                        <m:r>
                          <a:rPr lang="en-US" sz="2800" i="1">
                            <a:latin typeface="Cambria Math"/>
                          </a:rPr>
                          <m:t>𝐹</m:t>
                        </m:r>
                      </m:e>
                      <m:sub>
                        <m:r>
                          <a:rPr lang="en-US" sz="2800" i="1">
                            <a:latin typeface="Cambria Math"/>
                          </a:rPr>
                          <m:t>𝑡</m:t>
                        </m:r>
                      </m:sub>
                      <m:sup>
                        <m:r>
                          <a:rPr lang="en-US" sz="2800" i="1">
                            <a:latin typeface="Cambria Math"/>
                          </a:rPr>
                          <m:t>𝐺</m:t>
                        </m:r>
                      </m:sup>
                    </m:sSubSup>
                    <m:r>
                      <a:rPr lang="en-US" sz="2800" i="1">
                        <a:latin typeface="Cambria Math"/>
                      </a:rPr>
                      <m:t>+</m:t>
                    </m:r>
                    <m:sSub>
                      <m:sSubPr>
                        <m:ctrlPr>
                          <a:rPr lang="en-US" sz="2800" i="1">
                            <a:latin typeface="Cambria Math"/>
                          </a:rPr>
                        </m:ctrlPr>
                      </m:sSubPr>
                      <m:e>
                        <m:r>
                          <a:rPr lang="en-US" sz="2800" i="1">
                            <a:latin typeface="Cambria Math"/>
                          </a:rPr>
                          <m:t>𝛽</m:t>
                        </m:r>
                      </m:e>
                      <m:sub>
                        <m:r>
                          <a:rPr lang="en-US" sz="2800" i="1">
                            <a:latin typeface="Cambria Math"/>
                          </a:rPr>
                          <m:t>3</m:t>
                        </m:r>
                      </m:sub>
                    </m:sSub>
                    <m:sSub>
                      <m:sSubPr>
                        <m:ctrlPr>
                          <a:rPr lang="en-US" sz="2800" i="1">
                            <a:latin typeface="Cambria Math"/>
                          </a:rPr>
                        </m:ctrlPr>
                      </m:sSubPr>
                      <m:e>
                        <m:r>
                          <a:rPr lang="en-US" sz="2800" i="1">
                            <a:latin typeface="Cambria Math"/>
                          </a:rPr>
                          <m:t>𝐸𝑅</m:t>
                        </m:r>
                      </m:e>
                      <m:sub>
                        <m:r>
                          <a:rPr lang="en-US" sz="2800" i="1">
                            <a:latin typeface="Cambria Math"/>
                          </a:rPr>
                          <m:t>𝑡</m:t>
                        </m:r>
                      </m:sub>
                    </m:sSub>
                    <m:r>
                      <a:rPr lang="en-US" sz="2800" i="1">
                        <a:latin typeface="Cambria Math"/>
                      </a:rPr>
                      <m:t>+</m:t>
                    </m:r>
                    <m:sSub>
                      <m:sSubPr>
                        <m:ctrlPr>
                          <a:rPr lang="en-US" sz="2800" i="1">
                            <a:latin typeface="Cambria Math"/>
                          </a:rPr>
                        </m:ctrlPr>
                      </m:sSubPr>
                      <m:e>
                        <m:r>
                          <a:rPr lang="en-US" sz="2800" i="1">
                            <a:latin typeface="Cambria Math"/>
                          </a:rPr>
                          <m:t>𝜀</m:t>
                        </m:r>
                      </m:e>
                      <m:sub>
                        <m:r>
                          <a:rPr lang="en-US" sz="2800" i="1">
                            <a:latin typeface="Cambria Math"/>
                          </a:rPr>
                          <m:t>𝑡</m:t>
                        </m:r>
                      </m:sub>
                    </m:sSub>
                  </m:oMath>
                </a14:m>
                <a:r>
                  <a:rPr lang="en-US" sz="2800" dirty="0"/>
                  <a:t> </a:t>
                </a:r>
                <a:endParaRPr lang="en-US" altLang="ja-JP" sz="2800" dirty="0" smtClean="0">
                  <a:latin typeface="Calibri" pitchFamily="34" charset="0"/>
                </a:endParaRPr>
              </a:p>
              <a:p>
                <a:pPr>
                  <a:spcBef>
                    <a:spcPts val="0"/>
                  </a:spcBef>
                  <a:spcAft>
                    <a:spcPts val="600"/>
                  </a:spcAft>
                  <a:buFontTx/>
                  <a:buChar char="-"/>
                </a:pPr>
                <a:r>
                  <a:rPr lang="en-US" altLang="ja-JP" sz="2800" dirty="0" smtClean="0">
                    <a:latin typeface="Calibri" pitchFamily="34" charset="0"/>
                  </a:rPr>
                  <a:t>This </a:t>
                </a:r>
                <a:r>
                  <a:rPr lang="en-US" altLang="ja-JP" sz="2800" dirty="0" err="1" smtClean="0">
                    <a:latin typeface="Calibri" pitchFamily="34" charset="0"/>
                  </a:rPr>
                  <a:t>cointegrating</a:t>
                </a:r>
                <a:r>
                  <a:rPr lang="en-US" altLang="ja-JP" sz="2800" dirty="0" smtClean="0">
                    <a:latin typeface="Calibri" pitchFamily="34" charset="0"/>
                  </a:rPr>
                  <a:t> vector represents the long-run equilibrium price relationship of central interest.</a:t>
                </a:r>
                <a:endParaRPr lang="en-US" sz="2800" dirty="0"/>
              </a:p>
            </p:txBody>
          </p:sp>
        </mc:Choice>
        <mc:Fallback xmlns="">
          <p:sp>
            <p:nvSpPr>
              <p:cNvPr id="11267" name="Rectangle 3"/>
              <p:cNvSpPr>
                <a:spLocks noGrp="1" noRot="1" noChangeAspect="1" noMove="1" noResize="1" noEditPoints="1" noAdjustHandles="1" noChangeArrowheads="1" noChangeShapeType="1" noTextEdit="1"/>
              </p:cNvSpPr>
              <p:nvPr>
                <p:ph idx="1"/>
              </p:nvPr>
            </p:nvSpPr>
            <p:spPr>
              <a:xfrm>
                <a:off x="533400" y="1134862"/>
                <a:ext cx="8229600" cy="5570738"/>
              </a:xfrm>
              <a:blipFill rotWithShape="1">
                <a:blip r:embed="rId2" cstate="print"/>
                <a:stretch>
                  <a:fillRect l="-1407" t="-2188"/>
                </a:stretch>
              </a:blipFill>
            </p:spPr>
            <p:txBody>
              <a:bodyPr/>
              <a:lstStyle/>
              <a:p>
                <a:r>
                  <a:rPr lang="en-US">
                    <a:noFill/>
                  </a:rPr>
                  <a:t> </a:t>
                </a:r>
              </a:p>
            </p:txBody>
          </p:sp>
        </mc:Fallback>
      </mc:AlternateContent>
      <p:sp>
        <p:nvSpPr>
          <p:cNvPr id="5" name="Rectangle 2"/>
          <p:cNvSpPr txBox="1">
            <a:spLocks noChangeArrowheads="1"/>
          </p:cNvSpPr>
          <p:nvPr/>
        </p:nvSpPr>
        <p:spPr bwMode="auto">
          <a:xfrm>
            <a:off x="4114800" y="0"/>
            <a:ext cx="510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dirty="0" smtClean="0">
                <a:solidFill>
                  <a:schemeClr val="bg1"/>
                </a:solidFill>
                <a:latin typeface="Calibri" pitchFamily="34" charset="0"/>
              </a:rPr>
              <a:t>Empirical strategy</a:t>
            </a:r>
            <a:endParaRPr lang="en-US" altLang="ja-JP" dirty="0" smtClean="0">
              <a:latin typeface="Calibri" pitchFamily="34" charset="0"/>
            </a:endParaRPr>
          </a:p>
        </p:txBody>
      </p:sp>
    </p:spTree>
    <p:extLst>
      <p:ext uri="{BB962C8B-B14F-4D97-AF65-F5344CB8AC3E}">
        <p14:creationId xmlns:p14="http://schemas.microsoft.com/office/powerpoint/2010/main" val="379684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7" name="Rectangle 3"/>
              <p:cNvSpPr>
                <a:spLocks noGrp="1" noChangeArrowheads="1"/>
              </p:cNvSpPr>
              <p:nvPr>
                <p:ph idx="1"/>
              </p:nvPr>
            </p:nvSpPr>
            <p:spPr>
              <a:xfrm>
                <a:off x="533400" y="1134862"/>
                <a:ext cx="8229600" cy="5570738"/>
              </a:xfrm>
            </p:spPr>
            <p:txBody>
              <a:bodyPr>
                <a:noAutofit/>
              </a:bodyPr>
              <a:lstStyle/>
              <a:p>
                <a:pPr marL="0" indent="0">
                  <a:lnSpc>
                    <a:spcPct val="120000"/>
                  </a:lnSpc>
                  <a:spcBef>
                    <a:spcPts val="0"/>
                  </a:spcBef>
                  <a:spcAft>
                    <a:spcPts val="1200"/>
                  </a:spcAft>
                  <a:buNone/>
                </a:pPr>
                <a:r>
                  <a:rPr lang="en-US" altLang="ja-JP" sz="2400" b="1" u="sng" dirty="0" smtClean="0">
                    <a:latin typeface="Calibri" pitchFamily="34" charset="0"/>
                  </a:rPr>
                  <a:t>2. Estimating global-POE price relationships</a:t>
                </a:r>
              </a:p>
              <a:p>
                <a:pPr marL="0" indent="0">
                  <a:lnSpc>
                    <a:spcPct val="80000"/>
                  </a:lnSpc>
                  <a:spcBef>
                    <a:spcPts val="0"/>
                  </a:spcBef>
                  <a:spcAft>
                    <a:spcPts val="600"/>
                  </a:spcAft>
                  <a:buNone/>
                </a:pPr>
                <a:r>
                  <a:rPr lang="en-US" altLang="ja-JP" sz="2400" dirty="0" smtClean="0">
                    <a:latin typeface="Calibri" pitchFamily="34" charset="0"/>
                  </a:rPr>
                  <a:t>For each country-commodity pair, we then estimate </a:t>
                </a:r>
                <a:r>
                  <a:rPr lang="en-US" altLang="ja-JP" sz="2400" dirty="0">
                    <a:latin typeface="Calibri" pitchFamily="34" charset="0"/>
                  </a:rPr>
                  <a:t>short-run, </a:t>
                </a:r>
                <a:r>
                  <a:rPr lang="en-US" altLang="ja-JP" sz="2400" dirty="0" smtClean="0">
                    <a:latin typeface="Calibri" pitchFamily="34" charset="0"/>
                  </a:rPr>
                  <a:t>asymmetric </a:t>
                </a:r>
                <a:r>
                  <a:rPr lang="en-US" altLang="ja-JP" sz="2400" dirty="0">
                    <a:latin typeface="Calibri" pitchFamily="34" charset="0"/>
                  </a:rPr>
                  <a:t>error correction </a:t>
                </a:r>
                <a:r>
                  <a:rPr lang="en-US" altLang="ja-JP" sz="2400" dirty="0" smtClean="0">
                    <a:latin typeface="Calibri" pitchFamily="34" charset="0"/>
                  </a:rPr>
                  <a:t>model, controlling for CPI changes:</a:t>
                </a:r>
              </a:p>
              <a:p>
                <a:pPr marL="0" indent="0">
                  <a:lnSpc>
                    <a:spcPct val="8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en-US" sz="2400" i="1">
                          <a:latin typeface="Cambria Math"/>
                        </a:rPr>
                        <m:t>∆</m:t>
                      </m:r>
                      <m:sSubSup>
                        <m:sSubSupPr>
                          <m:ctrlPr>
                            <a:rPr lang="en-US" sz="2400" i="1">
                              <a:latin typeface="Cambria Math"/>
                            </a:rPr>
                          </m:ctrlPr>
                        </m:sSubSupPr>
                        <m:e>
                          <m:r>
                            <a:rPr lang="en-US" sz="2400" i="1">
                              <a:latin typeface="Cambria Math"/>
                            </a:rPr>
                            <m:t>𝐹</m:t>
                          </m:r>
                        </m:e>
                        <m:sub>
                          <m:r>
                            <a:rPr lang="en-US" sz="2400" i="1">
                              <a:latin typeface="Cambria Math"/>
                            </a:rPr>
                            <m:t>𝑡</m:t>
                          </m:r>
                        </m:sub>
                        <m:sup>
                          <m:r>
                            <a:rPr lang="en-US" sz="2400" i="1">
                              <a:latin typeface="Cambria Math"/>
                            </a:rPr>
                            <m:t>𝑃𝑂𝐸</m:t>
                          </m:r>
                        </m:sup>
                      </m:sSubSup>
                      <m:r>
                        <a:rPr lang="en-US" sz="2400" b="0" i="1" smtClean="0">
                          <a:latin typeface="Cambria Math"/>
                        </a:rPr>
                        <m:t>=</m:t>
                      </m:r>
                    </m:oMath>
                  </m:oMathPara>
                </a14:m>
                <a:endParaRPr lang="en-US" sz="2400" b="0" i="1" dirty="0" smtClean="0">
                  <a:latin typeface="Calibri" pitchFamily="34" charset="0"/>
                </a:endParaRPr>
              </a:p>
              <a:p>
                <a:pPr marL="0" indent="0">
                  <a:lnSpc>
                    <a:spcPct val="80000"/>
                  </a:lnSpc>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𝛿</m:t>
                          </m:r>
                        </m:e>
                        <m:sub>
                          <m:r>
                            <a:rPr lang="en-US" sz="2400" i="1">
                              <a:latin typeface="Cambria Math"/>
                            </a:rPr>
                            <m:t>0</m:t>
                          </m:r>
                        </m:sub>
                      </m:sSub>
                      <m:sSubSup>
                        <m:sSubSupPr>
                          <m:ctrlPr>
                            <a:rPr lang="en-US" sz="2400" i="1">
                              <a:latin typeface="Cambria Math"/>
                            </a:rPr>
                          </m:ctrlPr>
                        </m:sSubSupPr>
                        <m:e>
                          <m:r>
                            <a:rPr lang="en-US" sz="2400" i="1">
                              <a:latin typeface="Cambria Math"/>
                            </a:rPr>
                            <m:t>𝐸𝐶𝑇</m:t>
                          </m:r>
                        </m:e>
                        <m:sub>
                          <m:r>
                            <a:rPr lang="en-US" sz="2400" i="1">
                              <a:latin typeface="Cambria Math"/>
                            </a:rPr>
                            <m:t>𝑡</m:t>
                          </m:r>
                        </m:sub>
                        <m:sup>
                          <m:r>
                            <a:rPr lang="en-US" sz="2400" i="1">
                              <a:latin typeface="Cambria Math"/>
                            </a:rPr>
                            <m:t>𝑛𝑒𝑔</m:t>
                          </m:r>
                        </m:sup>
                      </m:sSubSup>
                      <m:r>
                        <a:rPr lang="en-US" sz="2400" i="1">
                          <a:latin typeface="Cambria Math"/>
                        </a:rPr>
                        <m:t>+</m:t>
                      </m:r>
                      <m:sSubSup>
                        <m:sSubSupPr>
                          <m:ctrlPr>
                            <a:rPr lang="en-US" sz="2400" i="1">
                              <a:latin typeface="Cambria Math"/>
                            </a:rPr>
                          </m:ctrlPr>
                        </m:sSubSupPr>
                        <m:e>
                          <m:sSub>
                            <m:sSubPr>
                              <m:ctrlPr>
                                <a:rPr lang="en-US" sz="2400" i="1">
                                  <a:latin typeface="Cambria Math"/>
                                </a:rPr>
                              </m:ctrlPr>
                            </m:sSubPr>
                            <m:e>
                              <m:r>
                                <a:rPr lang="en-US" sz="2400" i="1">
                                  <a:latin typeface="Cambria Math"/>
                                </a:rPr>
                                <m:t>𝛿</m:t>
                              </m:r>
                            </m:e>
                            <m:sub>
                              <m:r>
                                <a:rPr lang="en-US" sz="2400" i="1">
                                  <a:latin typeface="Cambria Math"/>
                                </a:rPr>
                                <m:t>1</m:t>
                              </m:r>
                            </m:sub>
                          </m:sSub>
                          <m:r>
                            <a:rPr lang="en-US" sz="2400" i="1">
                              <a:latin typeface="Cambria Math"/>
                            </a:rPr>
                            <m:t>𝐸𝐶𝑇</m:t>
                          </m:r>
                        </m:e>
                        <m:sub>
                          <m:r>
                            <a:rPr lang="en-US" sz="2400" i="1">
                              <a:latin typeface="Cambria Math"/>
                            </a:rPr>
                            <m:t>𝑡</m:t>
                          </m:r>
                        </m:sub>
                        <m:sup>
                          <m:r>
                            <a:rPr lang="en-US" sz="2400" i="1">
                              <a:latin typeface="Cambria Math"/>
                            </a:rPr>
                            <m:t>𝑝𝑜𝑠</m:t>
                          </m:r>
                        </m:sup>
                      </m:sSubSup>
                      <m:r>
                        <a:rPr lang="en-US" sz="2400" i="1">
                          <a:latin typeface="Cambria Math"/>
                        </a:rPr>
                        <m:t>+</m:t>
                      </m:r>
                      <m:sSub>
                        <m:sSubPr>
                          <m:ctrlPr>
                            <a:rPr lang="en-US" sz="2400" i="1">
                              <a:latin typeface="Cambria Math"/>
                            </a:rPr>
                          </m:ctrlPr>
                        </m:sSubPr>
                        <m:e>
                          <m:r>
                            <a:rPr lang="en-US" sz="2400" i="1">
                              <a:latin typeface="Cambria Math"/>
                            </a:rPr>
                            <m:t>𝛿</m:t>
                          </m:r>
                        </m:e>
                        <m:sub>
                          <m:r>
                            <a:rPr lang="en-US" sz="2400" i="1">
                              <a:latin typeface="Cambria Math"/>
                            </a:rPr>
                            <m:t>2</m:t>
                          </m:r>
                        </m:sub>
                      </m:sSub>
                      <m:r>
                        <a:rPr lang="en-US" sz="2400" i="1">
                          <a:latin typeface="Cambria Math"/>
                        </a:rPr>
                        <m:t>∆</m:t>
                      </m:r>
                      <m:sSub>
                        <m:sSubPr>
                          <m:ctrlPr>
                            <a:rPr lang="en-US" sz="2400" i="1">
                              <a:latin typeface="Cambria Math"/>
                            </a:rPr>
                          </m:ctrlPr>
                        </m:sSubPr>
                        <m:e>
                          <m:r>
                            <a:rPr lang="en-US" sz="2400" i="1">
                              <a:latin typeface="Cambria Math"/>
                            </a:rPr>
                            <m:t>𝐶𝑃𝐼</m:t>
                          </m:r>
                        </m:e>
                        <m:sub>
                          <m:r>
                            <a:rPr lang="en-US" sz="2400" i="1">
                              <a:latin typeface="Cambria Math"/>
                            </a:rPr>
                            <m:t>𝑡</m:t>
                          </m:r>
                        </m:sub>
                      </m:sSub>
                    </m:oMath>
                  </m:oMathPara>
                </a14:m>
                <a:endParaRPr lang="en-US" sz="2400" i="1" dirty="0" smtClean="0"/>
              </a:p>
              <a:p>
                <a:pPr marL="0" indent="0">
                  <a:lnSpc>
                    <a:spcPct val="8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en-US" sz="2400" i="1">
                          <a:latin typeface="Cambria Math"/>
                        </a:rPr>
                        <m:t>+</m:t>
                      </m:r>
                      <m:nary>
                        <m:naryPr>
                          <m:chr m:val="∑"/>
                          <m:limLoc m:val="undOvr"/>
                          <m:ctrlPr>
                            <a:rPr lang="en-US" sz="2400" i="1">
                              <a:latin typeface="Cambria Math"/>
                            </a:rPr>
                          </m:ctrlPr>
                        </m:naryPr>
                        <m:sub>
                          <m:r>
                            <a:rPr lang="en-US" sz="2400" i="1">
                              <a:latin typeface="Cambria Math"/>
                            </a:rPr>
                            <m:t>𝑘</m:t>
                          </m:r>
                          <m:r>
                            <a:rPr lang="en-US" sz="2400" i="1">
                              <a:latin typeface="Cambria Math"/>
                            </a:rPr>
                            <m:t>=1</m:t>
                          </m:r>
                        </m:sub>
                        <m:sup>
                          <m:r>
                            <a:rPr lang="en-US" sz="2400" i="1">
                              <a:latin typeface="Cambria Math"/>
                            </a:rPr>
                            <m:t>𝐾</m:t>
                          </m:r>
                        </m:sup>
                        <m:e>
                          <m:eqArr>
                            <m:eqArrPr>
                              <m:ctrlPr>
                                <a:rPr lang="en-US" sz="2400" i="1">
                                  <a:latin typeface="Cambria Math"/>
                                </a:rPr>
                              </m:ctrlPr>
                            </m:eqArrPr>
                            <m:e>
                              <m:sSub>
                                <m:sSubPr>
                                  <m:ctrlPr>
                                    <a:rPr lang="en-US" sz="2400" i="1">
                                      <a:latin typeface="Cambria Math"/>
                                    </a:rPr>
                                  </m:ctrlPr>
                                </m:sSubPr>
                                <m:e>
                                  <m:r>
                                    <a:rPr lang="en-US" sz="2400" i="1">
                                      <a:latin typeface="Cambria Math"/>
                                    </a:rPr>
                                    <m:t>{</m:t>
                                  </m:r>
                                  <m:r>
                                    <a:rPr lang="en-US" sz="2400" i="1">
                                      <a:latin typeface="Cambria Math"/>
                                    </a:rPr>
                                    <m:t>𝛿</m:t>
                                  </m:r>
                                </m:e>
                                <m:sub>
                                  <m:r>
                                    <a:rPr lang="en-US" sz="2400" i="1">
                                      <a:latin typeface="Cambria Math"/>
                                    </a:rPr>
                                    <m:t>4</m:t>
                                  </m:r>
                                  <m:r>
                                    <a:rPr lang="en-US" sz="2400" i="1">
                                      <a:latin typeface="Cambria Math"/>
                                    </a:rPr>
                                    <m:t>𝑘</m:t>
                                  </m:r>
                                  <m:r>
                                    <a:rPr lang="en-US" sz="2400" i="1">
                                      <a:latin typeface="Cambria Math"/>
                                    </a:rPr>
                                    <m:t>−1</m:t>
                                  </m:r>
                                </m:sub>
                              </m:sSub>
                              <m:r>
                                <a:rPr lang="en-US" sz="2400" i="1">
                                  <a:latin typeface="Cambria Math"/>
                                </a:rPr>
                                <m:t>∆</m:t>
                              </m:r>
                              <m:sSubSup>
                                <m:sSubSupPr>
                                  <m:ctrlPr>
                                    <a:rPr lang="en-US" sz="2400" i="1">
                                      <a:latin typeface="Cambria Math"/>
                                    </a:rPr>
                                  </m:ctrlPr>
                                </m:sSubSupPr>
                                <m:e>
                                  <m:r>
                                    <a:rPr lang="en-US" sz="2400" i="1">
                                      <a:latin typeface="Cambria Math"/>
                                    </a:rPr>
                                    <m:t>𝐹</m:t>
                                  </m:r>
                                </m:e>
                                <m:sub>
                                  <m:r>
                                    <a:rPr lang="en-US" sz="2400" i="1">
                                      <a:latin typeface="Cambria Math"/>
                                    </a:rPr>
                                    <m:t>𝑡</m:t>
                                  </m:r>
                                  <m:r>
                                    <a:rPr lang="en-US" sz="2400" i="1">
                                      <a:latin typeface="Cambria Math"/>
                                    </a:rPr>
                                    <m:t>−</m:t>
                                  </m:r>
                                  <m:r>
                                    <a:rPr lang="en-US" sz="2400" i="1">
                                      <a:latin typeface="Cambria Math"/>
                                    </a:rPr>
                                    <m:t>𝑘</m:t>
                                  </m:r>
                                </m:sub>
                                <m:sup>
                                  <m:r>
                                    <a:rPr lang="en-US" sz="2400" i="1">
                                      <a:latin typeface="Cambria Math"/>
                                    </a:rPr>
                                    <m:t>𝑃𝑂𝐸</m:t>
                                  </m:r>
                                </m:sup>
                              </m:sSubSup>
                              <m:r>
                                <a:rPr lang="en-US" sz="2400" i="1">
                                  <a:latin typeface="Cambria Math"/>
                                </a:rPr>
                                <m:t>+</m:t>
                              </m:r>
                              <m:sSub>
                                <m:sSubPr>
                                  <m:ctrlPr>
                                    <a:rPr lang="en-US" sz="2400" i="1">
                                      <a:latin typeface="Cambria Math"/>
                                    </a:rPr>
                                  </m:ctrlPr>
                                </m:sSubPr>
                                <m:e>
                                  <m:r>
                                    <a:rPr lang="en-US" sz="2400" i="1">
                                      <a:latin typeface="Cambria Math"/>
                                    </a:rPr>
                                    <m:t>𝛿</m:t>
                                  </m:r>
                                </m:e>
                                <m:sub>
                                  <m:r>
                                    <a:rPr lang="en-US" sz="2400" i="1">
                                      <a:latin typeface="Cambria Math"/>
                                    </a:rPr>
                                    <m:t>4</m:t>
                                  </m:r>
                                  <m:r>
                                    <a:rPr lang="en-US" sz="2400" i="1">
                                      <a:latin typeface="Cambria Math"/>
                                    </a:rPr>
                                    <m:t>𝑘</m:t>
                                  </m:r>
                                </m:sub>
                              </m:sSub>
                              <m:r>
                                <a:rPr lang="en-US" sz="2400" i="1">
                                  <a:latin typeface="Cambria Math"/>
                                </a:rPr>
                                <m:t>∆</m:t>
                              </m:r>
                              <m:sSubSup>
                                <m:sSubSupPr>
                                  <m:ctrlPr>
                                    <a:rPr lang="en-US" sz="2400" i="1">
                                      <a:latin typeface="Cambria Math"/>
                                    </a:rPr>
                                  </m:ctrlPr>
                                </m:sSubSupPr>
                                <m:e>
                                  <m:r>
                                    <a:rPr lang="en-US" sz="2400" i="1">
                                      <a:latin typeface="Cambria Math"/>
                                    </a:rPr>
                                    <m:t>𝐹</m:t>
                                  </m:r>
                                </m:e>
                                <m:sub>
                                  <m:r>
                                    <a:rPr lang="en-US" sz="2400" i="1">
                                      <a:latin typeface="Cambria Math"/>
                                    </a:rPr>
                                    <m:t>𝑡</m:t>
                                  </m:r>
                                  <m:r>
                                    <a:rPr lang="en-US" sz="2400" i="1">
                                      <a:latin typeface="Cambria Math"/>
                                    </a:rPr>
                                    <m:t>−1</m:t>
                                  </m:r>
                                </m:sub>
                                <m:sup>
                                  <m:r>
                                    <a:rPr lang="en-US" sz="2400" i="1">
                                      <a:latin typeface="Cambria Math"/>
                                    </a:rPr>
                                    <m:t>𝐺</m:t>
                                  </m:r>
                                </m:sup>
                              </m:sSubSup>
                            </m:e>
                            <m:e>
                              <m:r>
                                <a:rPr lang="en-US" sz="2400" i="1">
                                  <a:latin typeface="Cambria Math"/>
                                </a:rPr>
                                <m:t>+</m:t>
                              </m:r>
                              <m:sSub>
                                <m:sSubPr>
                                  <m:ctrlPr>
                                    <a:rPr lang="en-US" sz="2400" i="1">
                                      <a:latin typeface="Cambria Math"/>
                                    </a:rPr>
                                  </m:ctrlPr>
                                </m:sSubPr>
                                <m:e>
                                  <m:r>
                                    <a:rPr lang="en-US" sz="2400" i="1">
                                      <a:latin typeface="Cambria Math"/>
                                    </a:rPr>
                                    <m:t>𝛿</m:t>
                                  </m:r>
                                </m:e>
                                <m:sub>
                                  <m:r>
                                    <a:rPr lang="en-US" sz="2400" i="1">
                                      <a:latin typeface="Cambria Math"/>
                                    </a:rPr>
                                    <m:t>4</m:t>
                                  </m:r>
                                  <m:r>
                                    <a:rPr lang="en-US" sz="2400" i="1">
                                      <a:latin typeface="Cambria Math"/>
                                    </a:rPr>
                                    <m:t>𝑘</m:t>
                                  </m:r>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𝐸𝑅</m:t>
                                  </m:r>
                                </m:e>
                                <m:sub>
                                  <m:r>
                                    <a:rPr lang="en-US" sz="2400" i="1">
                                      <a:latin typeface="Cambria Math"/>
                                    </a:rPr>
                                    <m:t>𝑡</m:t>
                                  </m:r>
                                  <m:r>
                                    <a:rPr lang="en-US" sz="2400" i="1">
                                      <a:latin typeface="Cambria Math"/>
                                    </a:rPr>
                                    <m:t>−</m:t>
                                  </m:r>
                                  <m:r>
                                    <a:rPr lang="en-US" sz="2400" i="1">
                                      <a:latin typeface="Cambria Math"/>
                                    </a:rPr>
                                    <m:t>𝑘</m:t>
                                  </m:r>
                                </m:sub>
                              </m:sSub>
                              <m:r>
                                <a:rPr lang="en-US" sz="2400" i="1">
                                  <a:latin typeface="Cambria Math"/>
                                </a:rPr>
                                <m:t>+</m:t>
                              </m:r>
                              <m:sSub>
                                <m:sSubPr>
                                  <m:ctrlPr>
                                    <a:rPr lang="en-US" sz="2400" i="1">
                                      <a:latin typeface="Cambria Math"/>
                                    </a:rPr>
                                  </m:ctrlPr>
                                </m:sSubPr>
                                <m:e>
                                  <m:r>
                                    <a:rPr lang="en-US" sz="2400" i="1">
                                      <a:latin typeface="Cambria Math"/>
                                    </a:rPr>
                                    <m:t>𝛿</m:t>
                                  </m:r>
                                </m:e>
                                <m:sub>
                                  <m:r>
                                    <a:rPr lang="en-US" sz="2400" i="1">
                                      <a:latin typeface="Cambria Math"/>
                                    </a:rPr>
                                    <m:t>4</m:t>
                                  </m:r>
                                  <m:r>
                                    <a:rPr lang="en-US" sz="2400" i="1">
                                      <a:latin typeface="Cambria Math"/>
                                    </a:rPr>
                                    <m:t>𝑘</m:t>
                                  </m:r>
                                  <m:r>
                                    <a:rPr lang="en-US" sz="2400" i="1">
                                      <a:latin typeface="Cambria Math"/>
                                    </a:rPr>
                                    <m:t>+2</m:t>
                                  </m:r>
                                </m:sub>
                              </m:sSub>
                              <m:r>
                                <a:rPr lang="en-US" sz="2400" i="1">
                                  <a:latin typeface="Cambria Math"/>
                                </a:rPr>
                                <m:t>∆</m:t>
                              </m:r>
                              <m:sSub>
                                <m:sSubPr>
                                  <m:ctrlPr>
                                    <a:rPr lang="en-US" sz="2400" i="1">
                                      <a:latin typeface="Cambria Math"/>
                                    </a:rPr>
                                  </m:ctrlPr>
                                </m:sSubPr>
                                <m:e>
                                  <m:r>
                                    <a:rPr lang="en-US" sz="2400" i="1">
                                      <a:latin typeface="Cambria Math"/>
                                    </a:rPr>
                                    <m:t>𝐶𝑃𝐼</m:t>
                                  </m:r>
                                </m:e>
                                <m:sub>
                                  <m:r>
                                    <a:rPr lang="en-US" sz="2400" i="1">
                                      <a:latin typeface="Cambria Math"/>
                                    </a:rPr>
                                    <m:t>𝑡</m:t>
                                  </m:r>
                                  <m:r>
                                    <a:rPr lang="en-US" sz="2400" i="1">
                                      <a:latin typeface="Cambria Math"/>
                                    </a:rPr>
                                    <m:t>−</m:t>
                                  </m:r>
                                  <m:r>
                                    <a:rPr lang="en-US" sz="2400" i="1">
                                      <a:latin typeface="Cambria Math"/>
                                    </a:rPr>
                                    <m:t>𝑘</m:t>
                                  </m:r>
                                </m:sub>
                              </m:sSub>
                            </m:e>
                          </m:eqArr>
                        </m:e>
                      </m:nary>
                      <m:r>
                        <a:rPr lang="en-US" sz="2400" i="1">
                          <a:latin typeface="Cambria Math"/>
                        </a:rPr>
                        <m:t>}+</m:t>
                      </m:r>
                      <m:sSub>
                        <m:sSubPr>
                          <m:ctrlPr>
                            <a:rPr lang="en-US" sz="2400" i="1">
                              <a:latin typeface="Cambria Math"/>
                            </a:rPr>
                          </m:ctrlPr>
                        </m:sSubPr>
                        <m:e>
                          <m:r>
                            <a:rPr lang="en-US" sz="2400" i="1">
                              <a:latin typeface="Cambria Math"/>
                            </a:rPr>
                            <m:t>𝜈</m:t>
                          </m:r>
                        </m:e>
                        <m:sub>
                          <m:r>
                            <a:rPr lang="en-US" sz="2400" i="1">
                              <a:latin typeface="Cambria Math"/>
                            </a:rPr>
                            <m:t>𝑡</m:t>
                          </m:r>
                        </m:sub>
                      </m:sSub>
                    </m:oMath>
                  </m:oMathPara>
                </a14:m>
                <a:endParaRPr lang="en-US" sz="2400" dirty="0">
                  <a:latin typeface="Calibri" pitchFamily="34" charset="0"/>
                </a:endParaRPr>
              </a:p>
              <a:p>
                <a:pPr marL="0" indent="0">
                  <a:lnSpc>
                    <a:spcPct val="80000"/>
                  </a:lnSpc>
                  <a:spcBef>
                    <a:spcPts val="0"/>
                  </a:spcBef>
                  <a:spcAft>
                    <a:spcPts val="600"/>
                  </a:spcAft>
                  <a:buNone/>
                </a:pPr>
                <a:endParaRPr lang="en-US" altLang="ja-JP" sz="2400" dirty="0" smtClean="0">
                  <a:latin typeface="Calibri" pitchFamily="34" charset="0"/>
                </a:endParaRPr>
              </a:p>
              <a:p>
                <a:pPr marL="0" indent="0">
                  <a:lnSpc>
                    <a:spcPct val="80000"/>
                  </a:lnSpc>
                  <a:spcBef>
                    <a:spcPts val="0"/>
                  </a:spcBef>
                  <a:spcAft>
                    <a:spcPts val="600"/>
                  </a:spcAft>
                  <a:buNone/>
                </a:pPr>
                <a:r>
                  <a:rPr lang="en-US" altLang="ja-JP" sz="2400" dirty="0" smtClean="0">
                    <a:latin typeface="Calibri" pitchFamily="34" charset="0"/>
                  </a:rPr>
                  <a:t>where the error correction term (ECT)</a:t>
                </a:r>
                <a:endParaRPr lang="en-US" sz="2400" i="1" dirty="0" smtClean="0">
                  <a:latin typeface="Calibri" pitchFamily="34" charset="0"/>
                </a:endParaRPr>
              </a:p>
              <a:p>
                <a:pPr marL="0" indent="0">
                  <a:lnSpc>
                    <a:spcPct val="80000"/>
                  </a:lnSpc>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𝐸𝐶𝑇</m:t>
                          </m:r>
                        </m:e>
                        <m:sub>
                          <m:r>
                            <a:rPr lang="en-US" sz="2400" i="1">
                              <a:latin typeface="Cambria Math"/>
                            </a:rPr>
                            <m:t>𝑡</m:t>
                          </m:r>
                        </m:sub>
                      </m:sSub>
                      <m:r>
                        <a:rPr lang="en-US" sz="2400" i="1">
                          <a:latin typeface="Cambria Math"/>
                        </a:rPr>
                        <m:t>=</m:t>
                      </m:r>
                      <m:sSubSup>
                        <m:sSubSupPr>
                          <m:ctrlPr>
                            <a:rPr lang="en-US" sz="2400" i="1">
                              <a:latin typeface="Cambria Math"/>
                            </a:rPr>
                          </m:ctrlPr>
                        </m:sSubSupPr>
                        <m:e>
                          <m:r>
                            <a:rPr lang="en-US" sz="2400" i="1">
                              <a:latin typeface="Cambria Math"/>
                            </a:rPr>
                            <m:t>𝐹</m:t>
                          </m:r>
                        </m:e>
                        <m:sub>
                          <m:r>
                            <a:rPr lang="en-US" sz="2400" i="1">
                              <a:latin typeface="Cambria Math"/>
                            </a:rPr>
                            <m:t>𝑡</m:t>
                          </m:r>
                          <m:r>
                            <a:rPr lang="en-US" sz="2400" i="1">
                              <a:latin typeface="Cambria Math"/>
                            </a:rPr>
                            <m:t>−1</m:t>
                          </m:r>
                        </m:sub>
                        <m:sup>
                          <m:r>
                            <a:rPr lang="en-US" sz="2400" i="1">
                              <a:latin typeface="Cambria Math"/>
                            </a:rPr>
                            <m:t>𝑃𝑂𝐸</m:t>
                          </m:r>
                        </m:sup>
                      </m:sSubSup>
                      <m:r>
                        <a:rPr lang="en-US" sz="2400" i="1">
                          <a:latin typeface="Cambria Math"/>
                        </a:rPr>
                        <m:t>−</m:t>
                      </m:r>
                      <m:acc>
                        <m:accPr>
                          <m:chr m:val="̂"/>
                          <m:ctrlPr>
                            <a:rPr lang="en-US" sz="2400" i="1">
                              <a:latin typeface="Cambria Math"/>
                            </a:rPr>
                          </m:ctrlPr>
                        </m:accPr>
                        <m:e>
                          <m:r>
                            <a:rPr lang="en-US" sz="2400" i="1">
                              <a:latin typeface="Cambria Math"/>
                            </a:rPr>
                            <m:t>𝛼</m:t>
                          </m:r>
                        </m:e>
                      </m:acc>
                      <m:r>
                        <a:rPr lang="en-US" sz="2400" i="1">
                          <a:latin typeface="Cambria Math"/>
                        </a:rPr>
                        <m:t>− </m:t>
                      </m:r>
                      <m:sSub>
                        <m:sSubPr>
                          <m:ctrlPr>
                            <a:rPr lang="en-US" sz="2400" i="1">
                              <a:latin typeface="Cambria Math"/>
                            </a:rPr>
                          </m:ctrlPr>
                        </m:sSubPr>
                        <m:e>
                          <m:acc>
                            <m:accPr>
                              <m:chr m:val="̂"/>
                              <m:ctrlPr>
                                <a:rPr lang="en-US" sz="2400" i="1">
                                  <a:latin typeface="Cambria Math"/>
                                </a:rPr>
                              </m:ctrlPr>
                            </m:accPr>
                            <m:e>
                              <m:r>
                                <a:rPr lang="en-US" sz="2400" i="1">
                                  <a:latin typeface="Cambria Math"/>
                                </a:rPr>
                                <m:t>𝛽</m:t>
                              </m:r>
                            </m:e>
                          </m:acc>
                        </m:e>
                        <m:sub>
                          <m:r>
                            <a:rPr lang="en-US" sz="2400" i="1">
                              <a:latin typeface="Cambria Math"/>
                            </a:rPr>
                            <m:t>1</m:t>
                          </m:r>
                        </m:sub>
                      </m:sSub>
                      <m:sSubSup>
                        <m:sSubSupPr>
                          <m:ctrlPr>
                            <a:rPr lang="en-US" sz="2400" i="1">
                              <a:latin typeface="Cambria Math"/>
                            </a:rPr>
                          </m:ctrlPr>
                        </m:sSubSupPr>
                        <m:e>
                          <m:r>
                            <a:rPr lang="en-US" sz="2400" i="1">
                              <a:latin typeface="Cambria Math"/>
                            </a:rPr>
                            <m:t>𝐹</m:t>
                          </m:r>
                        </m:e>
                        <m:sub>
                          <m:r>
                            <a:rPr lang="en-US" sz="2400" i="1">
                              <a:latin typeface="Cambria Math"/>
                            </a:rPr>
                            <m:t>𝑡</m:t>
                          </m:r>
                          <m:r>
                            <a:rPr lang="en-US" sz="2400" i="1">
                              <a:latin typeface="Cambria Math"/>
                            </a:rPr>
                            <m:t>−1</m:t>
                          </m:r>
                        </m:sub>
                        <m:sup>
                          <m:r>
                            <a:rPr lang="en-US" sz="2400" i="1">
                              <a:latin typeface="Cambria Math"/>
                            </a:rPr>
                            <m:t>𝐺</m:t>
                          </m:r>
                        </m:sup>
                      </m:sSubSup>
                      <m:r>
                        <a:rPr lang="en-US" sz="2400" i="1">
                          <a:latin typeface="Cambria Math"/>
                        </a:rPr>
                        <m:t>−</m:t>
                      </m:r>
                      <m:sSub>
                        <m:sSubPr>
                          <m:ctrlPr>
                            <a:rPr lang="en-US" sz="2400" i="1">
                              <a:latin typeface="Cambria Math"/>
                            </a:rPr>
                          </m:ctrlPr>
                        </m:sSubPr>
                        <m:e>
                          <m:acc>
                            <m:accPr>
                              <m:chr m:val="̂"/>
                              <m:ctrlPr>
                                <a:rPr lang="en-US" sz="2400" i="1">
                                  <a:latin typeface="Cambria Math"/>
                                </a:rPr>
                              </m:ctrlPr>
                            </m:accPr>
                            <m:e>
                              <m:r>
                                <a:rPr lang="en-US" sz="2400" i="1">
                                  <a:latin typeface="Cambria Math"/>
                                </a:rPr>
                                <m:t>𝛽</m:t>
                              </m:r>
                            </m:e>
                          </m:acc>
                        </m:e>
                        <m:sub>
                          <m:r>
                            <a:rPr lang="en-US" sz="2400" i="1">
                              <a:latin typeface="Cambria Math"/>
                            </a:rPr>
                            <m:t>2</m:t>
                          </m:r>
                        </m:sub>
                      </m:sSub>
                      <m:sSub>
                        <m:sSubPr>
                          <m:ctrlPr>
                            <a:rPr lang="en-US" sz="2400" i="1">
                              <a:latin typeface="Cambria Math"/>
                            </a:rPr>
                          </m:ctrlPr>
                        </m:sSubPr>
                        <m:e>
                          <m:r>
                            <a:rPr lang="en-US" sz="2400" i="1">
                              <a:latin typeface="Cambria Math"/>
                            </a:rPr>
                            <m:t>𝐸𝑅</m:t>
                          </m:r>
                        </m:e>
                        <m:sub>
                          <m:r>
                            <a:rPr lang="en-US" sz="2400" i="1">
                              <a:latin typeface="Cambria Math"/>
                            </a:rPr>
                            <m:t>𝑡</m:t>
                          </m:r>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𝑒</m:t>
                          </m:r>
                        </m:e>
                        <m:sub>
                          <m:r>
                            <a:rPr lang="en-US" sz="2400" i="1">
                              <a:latin typeface="Cambria Math"/>
                            </a:rPr>
                            <m:t>𝑡</m:t>
                          </m:r>
                          <m:r>
                            <a:rPr lang="en-US" sz="2400" i="1">
                              <a:latin typeface="Cambria Math"/>
                            </a:rPr>
                            <m:t>−1</m:t>
                          </m:r>
                        </m:sub>
                      </m:sSub>
                    </m:oMath>
                  </m:oMathPara>
                </a14:m>
                <a:endParaRPr lang="en-US" altLang="ja-JP" sz="2400" dirty="0" smtClean="0">
                  <a:latin typeface="Calibri" pitchFamily="34" charset="0"/>
                </a:endParaRPr>
              </a:p>
              <a:p>
                <a:pPr marL="0" indent="0">
                  <a:lnSpc>
                    <a:spcPct val="80000"/>
                  </a:lnSpc>
                  <a:spcBef>
                    <a:spcPts val="0"/>
                  </a:spcBef>
                  <a:spcAft>
                    <a:spcPts val="600"/>
                  </a:spcAft>
                  <a:buNone/>
                </a:pPr>
                <a:r>
                  <a:rPr lang="en-US" altLang="ja-JP" sz="2400" dirty="0" smtClean="0">
                    <a:latin typeface="Calibri" pitchFamily="34" charset="0"/>
                  </a:rPr>
                  <a:t>and </a:t>
                </a:r>
                <a14:m>
                  <m:oMath xmlns:m="http://schemas.openxmlformats.org/officeDocument/2006/math">
                    <m:sSub>
                      <m:sSubPr>
                        <m:ctrlPr>
                          <a:rPr lang="en-US" sz="2400" i="1">
                            <a:latin typeface="Cambria Math"/>
                          </a:rPr>
                        </m:ctrlPr>
                      </m:sSubPr>
                      <m:e>
                        <m:r>
                          <a:rPr lang="en-US" sz="2400" i="1">
                            <a:latin typeface="Cambria Math"/>
                          </a:rPr>
                          <m:t>𝛿</m:t>
                        </m:r>
                      </m:e>
                      <m:sub>
                        <m:r>
                          <a:rPr lang="en-US" sz="2400" i="1">
                            <a:latin typeface="Cambria Math"/>
                          </a:rPr>
                          <m:t>0</m:t>
                        </m:r>
                      </m:sub>
                    </m:sSub>
                  </m:oMath>
                </a14:m>
                <a:r>
                  <a:rPr lang="en-US" sz="2400" dirty="0">
                    <a:latin typeface="Calibri" pitchFamily="34" charset="0"/>
                  </a:rPr>
                  <a:t> and </a:t>
                </a:r>
                <a14:m>
                  <m:oMath xmlns:m="http://schemas.openxmlformats.org/officeDocument/2006/math">
                    <m:sSub>
                      <m:sSubPr>
                        <m:ctrlPr>
                          <a:rPr lang="en-US" sz="2400" i="1">
                            <a:latin typeface="Cambria Math"/>
                          </a:rPr>
                        </m:ctrlPr>
                      </m:sSubPr>
                      <m:e>
                        <m:r>
                          <a:rPr lang="en-US" sz="2400" i="1">
                            <a:latin typeface="Cambria Math"/>
                          </a:rPr>
                          <m:t>𝛿</m:t>
                        </m:r>
                      </m:e>
                      <m:sub>
                        <m:r>
                          <a:rPr lang="en-US" sz="2400" i="1">
                            <a:latin typeface="Cambria Math"/>
                          </a:rPr>
                          <m:t>1</m:t>
                        </m:r>
                      </m:sub>
                    </m:sSub>
                  </m:oMath>
                </a14:m>
                <a:r>
                  <a:rPr lang="en-US" altLang="ja-JP" sz="2400" dirty="0" smtClean="0">
                    <a:latin typeface="Calibri" pitchFamily="34" charset="0"/>
                  </a:rPr>
                  <a:t> reflect (asymmetric) speed of convergence parameters, whose reciprocal absolute values</a:t>
                </a:r>
                <a:r>
                  <a:rPr lang="en-US" altLang="ja-JP" sz="2400" dirty="0">
                    <a:latin typeface="Calibri" pitchFamily="34" charset="0"/>
                  </a:rPr>
                  <a:t> ,</a:t>
                </a:r>
                <a:r>
                  <a:rPr lang="en-US" sz="2400" dirty="0">
                    <a:latin typeface="Calibri" pitchFamily="34" charset="0"/>
                  </a:rPr>
                  <a:t> |1/</a:t>
                </a:r>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i="1">
                                <a:latin typeface="Cambria Math"/>
                              </a:rPr>
                              <m:t>𝛿</m:t>
                            </m:r>
                          </m:e>
                        </m:acc>
                      </m:e>
                      <m:sub>
                        <m:r>
                          <a:rPr lang="en-US" sz="2400" i="1">
                            <a:latin typeface="Cambria Math"/>
                          </a:rPr>
                          <m:t>0</m:t>
                        </m:r>
                      </m:sub>
                    </m:sSub>
                  </m:oMath>
                </a14:m>
                <a:r>
                  <a:rPr lang="en-US" sz="2400" dirty="0">
                    <a:latin typeface="Calibri" pitchFamily="34" charset="0"/>
                  </a:rPr>
                  <a:t>| and |1/</a:t>
                </a:r>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i="1">
                                <a:latin typeface="Cambria Math"/>
                              </a:rPr>
                              <m:t>𝛿</m:t>
                            </m:r>
                          </m:e>
                        </m:acc>
                      </m:e>
                      <m:sub>
                        <m:r>
                          <a:rPr lang="en-US" sz="2400" i="1">
                            <a:latin typeface="Cambria Math"/>
                          </a:rPr>
                          <m:t>1</m:t>
                        </m:r>
                      </m:sub>
                    </m:sSub>
                  </m:oMath>
                </a14:m>
                <a:r>
                  <a:rPr lang="en-US" sz="2400" dirty="0">
                    <a:latin typeface="Calibri" pitchFamily="34" charset="0"/>
                  </a:rPr>
                  <a:t>|,</a:t>
                </a:r>
                <a:r>
                  <a:rPr lang="en-US" altLang="ja-JP" sz="2400" dirty="0" smtClean="0">
                    <a:latin typeface="Calibri" pitchFamily="34" charset="0"/>
                  </a:rPr>
                  <a:t> represent rate of decay estimates. The speed of adjustment is of secondary interest.</a:t>
                </a:r>
                <a:endParaRPr lang="en-US" sz="2400" dirty="0">
                  <a:latin typeface="Calibri" pitchFamily="34" charset="0"/>
                </a:endParaRPr>
              </a:p>
            </p:txBody>
          </p:sp>
        </mc:Choice>
        <mc:Fallback xmlns="">
          <p:sp>
            <p:nvSpPr>
              <p:cNvPr id="11267" name="Rectangle 3"/>
              <p:cNvSpPr>
                <a:spLocks noGrp="1" noRot="1" noChangeAspect="1" noMove="1" noResize="1" noEditPoints="1" noAdjustHandles="1" noChangeArrowheads="1" noChangeShapeType="1" noTextEdit="1"/>
              </p:cNvSpPr>
              <p:nvPr>
                <p:ph idx="1"/>
              </p:nvPr>
            </p:nvSpPr>
            <p:spPr>
              <a:xfrm>
                <a:off x="533400" y="1134862"/>
                <a:ext cx="8229600" cy="5570738"/>
              </a:xfrm>
              <a:blipFill rotWithShape="1">
                <a:blip r:embed="rId2" cstate="print"/>
                <a:stretch>
                  <a:fillRect l="-1185" t="-109"/>
                </a:stretch>
              </a:blipFill>
            </p:spPr>
            <p:txBody>
              <a:bodyPr/>
              <a:lstStyle/>
              <a:p>
                <a:r>
                  <a:rPr lang="en-US">
                    <a:noFill/>
                  </a:rPr>
                  <a:t> </a:t>
                </a:r>
              </a:p>
            </p:txBody>
          </p:sp>
        </mc:Fallback>
      </mc:AlternateContent>
      <p:sp>
        <p:nvSpPr>
          <p:cNvPr id="5" name="Rectangle 2"/>
          <p:cNvSpPr txBox="1">
            <a:spLocks noChangeArrowheads="1"/>
          </p:cNvSpPr>
          <p:nvPr/>
        </p:nvSpPr>
        <p:spPr bwMode="auto">
          <a:xfrm>
            <a:off x="4114800" y="0"/>
            <a:ext cx="510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dirty="0" smtClean="0">
                <a:solidFill>
                  <a:schemeClr val="bg1"/>
                </a:solidFill>
                <a:latin typeface="Calibri" pitchFamily="34" charset="0"/>
              </a:rPr>
              <a:t>Empirical strategy</a:t>
            </a:r>
            <a:endParaRPr lang="en-US" altLang="ja-JP" dirty="0" smtClean="0">
              <a:latin typeface="Calibri" pitchFamily="34" charset="0"/>
            </a:endParaRPr>
          </a:p>
        </p:txBody>
      </p:sp>
    </p:spTree>
    <p:extLst>
      <p:ext uri="{BB962C8B-B14F-4D97-AF65-F5344CB8AC3E}">
        <p14:creationId xmlns:p14="http://schemas.microsoft.com/office/powerpoint/2010/main" val="3311632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1134862"/>
            <a:ext cx="8229600" cy="5570738"/>
          </a:xfrm>
        </p:spPr>
        <p:txBody>
          <a:bodyPr>
            <a:normAutofit/>
          </a:bodyPr>
          <a:lstStyle/>
          <a:p>
            <a:pPr marL="0" indent="0">
              <a:lnSpc>
                <a:spcPct val="90000"/>
              </a:lnSpc>
              <a:spcAft>
                <a:spcPts val="1200"/>
              </a:spcAft>
              <a:buNone/>
            </a:pPr>
            <a:r>
              <a:rPr lang="en-US" altLang="ja-JP" sz="2800" b="1" u="sng" dirty="0" smtClean="0">
                <a:latin typeface="Calibri" pitchFamily="34" charset="0"/>
              </a:rPr>
              <a:t>3. Estimating domestic price transmission</a:t>
            </a:r>
          </a:p>
          <a:p>
            <a:pPr>
              <a:lnSpc>
                <a:spcPct val="90000"/>
              </a:lnSpc>
              <a:spcAft>
                <a:spcPts val="1200"/>
              </a:spcAft>
              <a:buFontTx/>
              <a:buChar char="-"/>
            </a:pPr>
            <a:r>
              <a:rPr lang="en-US" altLang="ja-JP" sz="2800" dirty="0" smtClean="0">
                <a:latin typeface="Calibri" pitchFamily="34" charset="0"/>
              </a:rPr>
              <a:t>For each market/commodity, follow same approach as in step 2 now with POE price as weakly exogenous.</a:t>
            </a:r>
          </a:p>
          <a:p>
            <a:pPr>
              <a:lnSpc>
                <a:spcPct val="90000"/>
              </a:lnSpc>
              <a:spcAft>
                <a:spcPts val="1200"/>
              </a:spcAft>
              <a:buFontTx/>
              <a:buChar char="-"/>
            </a:pPr>
            <a:r>
              <a:rPr lang="en-US" altLang="ja-JP" sz="2800" dirty="0" smtClean="0">
                <a:latin typeface="Calibri" pitchFamily="34" charset="0"/>
              </a:rPr>
              <a:t>All non-POE market price series are also I(1) series and </a:t>
            </a:r>
            <a:r>
              <a:rPr lang="en-US" altLang="ja-JP" sz="2800" dirty="0" err="1" smtClean="0">
                <a:latin typeface="Calibri" pitchFamily="34" charset="0"/>
              </a:rPr>
              <a:t>cointegrated</a:t>
            </a:r>
            <a:r>
              <a:rPr lang="en-US" altLang="ja-JP" sz="2800" dirty="0" smtClean="0">
                <a:latin typeface="Calibri" pitchFamily="34" charset="0"/>
              </a:rPr>
              <a:t> with POE series.</a:t>
            </a:r>
          </a:p>
          <a:p>
            <a:pPr>
              <a:lnSpc>
                <a:spcPct val="90000"/>
              </a:lnSpc>
              <a:spcAft>
                <a:spcPts val="1200"/>
              </a:spcAft>
              <a:buFontTx/>
              <a:buChar char="-"/>
            </a:pPr>
            <a:r>
              <a:rPr lang="en-US" altLang="ja-JP" sz="2800" dirty="0" smtClean="0">
                <a:latin typeface="Calibri" pitchFamily="34" charset="0"/>
              </a:rPr>
              <a:t>Estimate </a:t>
            </a:r>
            <a:r>
              <a:rPr lang="en-US" altLang="ja-JP" sz="2800" dirty="0" err="1" smtClean="0">
                <a:latin typeface="Calibri" pitchFamily="34" charset="0"/>
              </a:rPr>
              <a:t>cointegrating</a:t>
            </a:r>
            <a:r>
              <a:rPr lang="en-US" altLang="ja-JP" sz="2800" dirty="0" smtClean="0">
                <a:latin typeface="Calibri" pitchFamily="34" charset="0"/>
              </a:rPr>
              <a:t> vector (w/o exchange rate), controlling for fuel prices associated with variable transport costs of maize to get long-run price relationship.</a:t>
            </a:r>
          </a:p>
          <a:p>
            <a:pPr>
              <a:lnSpc>
                <a:spcPct val="90000"/>
              </a:lnSpc>
              <a:spcAft>
                <a:spcPts val="1200"/>
              </a:spcAft>
              <a:buFontTx/>
              <a:buChar char="-"/>
            </a:pPr>
            <a:r>
              <a:rPr lang="en-US" altLang="ja-JP" sz="2800" dirty="0" smtClean="0">
                <a:latin typeface="Calibri" pitchFamily="34" charset="0"/>
              </a:rPr>
              <a:t>Then estimate asymmetric ECM to estimate the short-run price adjustment dynamics. </a:t>
            </a:r>
          </a:p>
          <a:p>
            <a:pPr>
              <a:lnSpc>
                <a:spcPct val="90000"/>
              </a:lnSpc>
              <a:spcAft>
                <a:spcPts val="1200"/>
              </a:spcAft>
              <a:buFontTx/>
              <a:buChar char="-"/>
            </a:pPr>
            <a:endParaRPr lang="en-US" altLang="ja-JP" sz="2800" dirty="0" smtClean="0">
              <a:latin typeface="Calibri" pitchFamily="34" charset="0"/>
            </a:endParaRPr>
          </a:p>
        </p:txBody>
      </p:sp>
      <p:sp>
        <p:nvSpPr>
          <p:cNvPr id="5" name="Rectangle 2"/>
          <p:cNvSpPr txBox="1">
            <a:spLocks noChangeArrowheads="1"/>
          </p:cNvSpPr>
          <p:nvPr/>
        </p:nvSpPr>
        <p:spPr bwMode="auto">
          <a:xfrm>
            <a:off x="4114800" y="0"/>
            <a:ext cx="510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dirty="0" smtClean="0">
                <a:solidFill>
                  <a:schemeClr val="bg1"/>
                </a:solidFill>
                <a:latin typeface="Calibri" pitchFamily="34" charset="0"/>
              </a:rPr>
              <a:t>Empirical strategy</a:t>
            </a:r>
            <a:endParaRPr lang="en-US" altLang="ja-JP" dirty="0" smtClean="0">
              <a:latin typeface="Calibri" pitchFamily="34" charset="0"/>
            </a:endParaRPr>
          </a:p>
        </p:txBody>
      </p:sp>
    </p:spTree>
    <p:extLst>
      <p:ext uri="{BB962C8B-B14F-4D97-AF65-F5344CB8AC3E}">
        <p14:creationId xmlns:p14="http://schemas.microsoft.com/office/powerpoint/2010/main" val="18542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715000" y="0"/>
            <a:ext cx="3505200" cy="1143000"/>
          </a:xfrm>
        </p:spPr>
        <p:txBody>
          <a:bodyPr/>
          <a:lstStyle/>
          <a:p>
            <a:pPr eaLnBrk="1" hangingPunct="1"/>
            <a:r>
              <a:rPr lang="en-US" altLang="ja-JP" dirty="0" smtClean="0">
                <a:solidFill>
                  <a:schemeClr val="bg1"/>
                </a:solidFill>
                <a:latin typeface="Calibri" pitchFamily="34" charset="0"/>
              </a:rPr>
              <a:t>Motivation</a:t>
            </a:r>
            <a:r>
              <a:rPr lang="en-US" altLang="ja-JP" dirty="0" smtClean="0">
                <a:latin typeface="Calibri" pitchFamily="34" charset="0"/>
              </a:rPr>
              <a:t> </a:t>
            </a:r>
          </a:p>
        </p:txBody>
      </p:sp>
      <p:sp>
        <p:nvSpPr>
          <p:cNvPr id="11267" name="Rectangle 3"/>
          <p:cNvSpPr>
            <a:spLocks noGrp="1" noChangeArrowheads="1"/>
          </p:cNvSpPr>
          <p:nvPr>
            <p:ph idx="1"/>
          </p:nvPr>
        </p:nvSpPr>
        <p:spPr>
          <a:xfrm>
            <a:off x="228600" y="1295400"/>
            <a:ext cx="8458200" cy="4525963"/>
          </a:xfrm>
        </p:spPr>
        <p:txBody>
          <a:bodyPr/>
          <a:lstStyle/>
          <a:p>
            <a:pPr marL="0" indent="0" eaLnBrk="1" hangingPunct="1">
              <a:lnSpc>
                <a:spcPct val="90000"/>
              </a:lnSpc>
              <a:buNone/>
            </a:pPr>
            <a:r>
              <a:rPr lang="en-US" altLang="ja-JP" sz="2800" b="1" dirty="0" smtClean="0">
                <a:latin typeface="Calibri" pitchFamily="34" charset="0"/>
              </a:rPr>
              <a:t>2008 and 2011 global food and oil price spikes:</a:t>
            </a:r>
          </a:p>
          <a:p>
            <a:pPr marL="0" indent="0" eaLnBrk="1" hangingPunct="1">
              <a:lnSpc>
                <a:spcPct val="90000"/>
              </a:lnSpc>
              <a:buNone/>
            </a:pPr>
            <a:endParaRPr lang="en-US" altLang="ja-JP" sz="2800" b="1" dirty="0" smtClean="0">
              <a:latin typeface="Calibri" pitchFamily="34" charset="0"/>
            </a:endParaRPr>
          </a:p>
          <a:p>
            <a:pPr lvl="1" eaLnBrk="1" hangingPunct="1">
              <a:lnSpc>
                <a:spcPct val="90000"/>
              </a:lnSpc>
            </a:pPr>
            <a:r>
              <a:rPr lang="en-US" altLang="ja-JP" dirty="0" smtClean="0">
                <a:latin typeface="Calibri" pitchFamily="34" charset="0"/>
              </a:rPr>
              <a:t>Widespread, high-level concern about the impact of global commodity market price shocks on developing countries</a:t>
            </a:r>
          </a:p>
          <a:p>
            <a:pPr lvl="1" eaLnBrk="1" hangingPunct="1">
              <a:lnSpc>
                <a:spcPct val="90000"/>
              </a:lnSpc>
            </a:pPr>
            <a:endParaRPr lang="en-US" altLang="ja-JP" dirty="0" smtClean="0">
              <a:latin typeface="Calibri" pitchFamily="34" charset="0"/>
            </a:endParaRPr>
          </a:p>
          <a:p>
            <a:pPr lvl="1" eaLnBrk="1" hangingPunct="1">
              <a:lnSpc>
                <a:spcPct val="90000"/>
              </a:lnSpc>
            </a:pPr>
            <a:r>
              <a:rPr lang="en-US" altLang="ja-JP" dirty="0" smtClean="0">
                <a:latin typeface="Calibri" pitchFamily="34" charset="0"/>
              </a:rPr>
              <a:t>Considerable pundit and scholar focus on oil-food price links, especially due to ethanol production and fertilizer prices. </a:t>
            </a:r>
          </a:p>
          <a:p>
            <a:pPr lvl="1" eaLnBrk="1" hangingPunct="1">
              <a:lnSpc>
                <a:spcPct val="90000"/>
              </a:lnSpc>
            </a:pPr>
            <a:endParaRPr lang="en-US" altLang="ja-JP" dirty="0" smtClean="0">
              <a:latin typeface="Calibri" pitchFamily="34" charset="0"/>
            </a:endParaRPr>
          </a:p>
          <a:p>
            <a:pPr lvl="1" eaLnBrk="1" hangingPunct="1">
              <a:lnSpc>
                <a:spcPct val="90000"/>
              </a:lnSpc>
            </a:pPr>
            <a:r>
              <a:rPr lang="en-US" altLang="ja-JP" dirty="0" smtClean="0">
                <a:latin typeface="Calibri" pitchFamily="34" charset="0"/>
              </a:rPr>
              <a:t>Yet the relevance of those links is questionable in poor countries that use little fertilizer or biofuels.  </a:t>
            </a:r>
          </a:p>
          <a:p>
            <a:pPr marL="0" lvl="1" indent="0" eaLnBrk="1" hangingPunct="1">
              <a:lnSpc>
                <a:spcPct val="90000"/>
              </a:lnSpc>
              <a:buNone/>
            </a:pPr>
            <a:endParaRPr lang="en-US" altLang="ja-JP" b="1" dirty="0">
              <a:latin typeface="Calibri" pitchFamily="34" charset="0"/>
            </a:endParaRPr>
          </a:p>
        </p:txBody>
      </p:sp>
    </p:spTree>
    <p:extLst>
      <p:ext uri="{BB962C8B-B14F-4D97-AF65-F5344CB8AC3E}">
        <p14:creationId xmlns:p14="http://schemas.microsoft.com/office/powerpoint/2010/main" val="254535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1134862"/>
            <a:ext cx="8229600" cy="5570738"/>
          </a:xfrm>
        </p:spPr>
        <p:txBody>
          <a:bodyPr>
            <a:normAutofit lnSpcReduction="10000"/>
          </a:bodyPr>
          <a:lstStyle/>
          <a:p>
            <a:pPr marL="0" indent="0">
              <a:lnSpc>
                <a:spcPct val="90000"/>
              </a:lnSpc>
              <a:spcAft>
                <a:spcPts val="1200"/>
              </a:spcAft>
              <a:buNone/>
            </a:pPr>
            <a:r>
              <a:rPr lang="en-US" altLang="ja-JP" sz="2800" b="1" u="sng" dirty="0" smtClean="0">
                <a:latin typeface="Calibri" pitchFamily="34" charset="0"/>
              </a:rPr>
              <a:t>1. Global price linkages</a:t>
            </a:r>
          </a:p>
          <a:p>
            <a:pPr>
              <a:lnSpc>
                <a:spcPct val="90000"/>
              </a:lnSpc>
              <a:spcAft>
                <a:spcPts val="1200"/>
              </a:spcAft>
              <a:buFontTx/>
              <a:buChar char="-"/>
            </a:pPr>
            <a:r>
              <a:rPr lang="en-US" altLang="ja-JP" sz="2800" dirty="0" smtClean="0">
                <a:latin typeface="Calibri" pitchFamily="34" charset="0"/>
              </a:rPr>
              <a:t>We find no effect of lagged or contemporaneous oil prices on maize prices.</a:t>
            </a:r>
          </a:p>
          <a:p>
            <a:pPr>
              <a:lnSpc>
                <a:spcPct val="90000"/>
              </a:lnSpc>
              <a:spcAft>
                <a:spcPts val="1200"/>
              </a:spcAft>
              <a:buFontTx/>
              <a:buChar char="-"/>
            </a:pPr>
            <a:r>
              <a:rPr lang="en-US" altLang="ja-JP" sz="2800" dirty="0" smtClean="0">
                <a:latin typeface="Calibri" pitchFamily="34" charset="0"/>
              </a:rPr>
              <a:t>We find positive changes in maize prices do tend to drive up oil prices (consistent with Serra et al. 2011).</a:t>
            </a:r>
          </a:p>
          <a:p>
            <a:pPr>
              <a:lnSpc>
                <a:spcPct val="90000"/>
              </a:lnSpc>
              <a:spcAft>
                <a:spcPts val="1200"/>
              </a:spcAft>
              <a:buFontTx/>
              <a:buChar char="-"/>
            </a:pPr>
            <a:r>
              <a:rPr lang="en-US" altLang="ja-JP" sz="2800" dirty="0" smtClean="0">
                <a:latin typeface="Calibri" pitchFamily="34" charset="0"/>
              </a:rPr>
              <a:t>We take these results </a:t>
            </a:r>
            <a:r>
              <a:rPr lang="en-US" sz="2800" dirty="0" smtClean="0">
                <a:latin typeface="Calibri" pitchFamily="34" charset="0"/>
              </a:rPr>
              <a:t>as </a:t>
            </a:r>
            <a:r>
              <a:rPr lang="en-US" sz="2800" dirty="0">
                <a:latin typeface="Calibri" pitchFamily="34" charset="0"/>
              </a:rPr>
              <a:t>evidence that no meaningful causal </a:t>
            </a:r>
            <a:r>
              <a:rPr lang="en-US" sz="2800" dirty="0" smtClean="0">
                <a:latin typeface="Calibri" pitchFamily="34" charset="0"/>
              </a:rPr>
              <a:t>relationship exists from exogenous global crude oil price increases to global maize prices.  </a:t>
            </a:r>
          </a:p>
          <a:p>
            <a:pPr>
              <a:lnSpc>
                <a:spcPct val="90000"/>
              </a:lnSpc>
              <a:spcAft>
                <a:spcPts val="1200"/>
              </a:spcAft>
              <a:buFontTx/>
              <a:buChar char="-"/>
            </a:pPr>
            <a:r>
              <a:rPr lang="en-US" altLang="ja-JP" sz="2800" dirty="0" smtClean="0">
                <a:latin typeface="Calibri" pitchFamily="34" charset="0"/>
              </a:rPr>
              <a:t>Strong correlation in global crude oil and maize prices appear due to correlated shocks </a:t>
            </a:r>
            <a:r>
              <a:rPr lang="en-US" sz="2800" dirty="0" smtClean="0">
                <a:latin typeface="Calibri" pitchFamily="34" charset="0"/>
              </a:rPr>
              <a:t>(Gilbert </a:t>
            </a:r>
            <a:r>
              <a:rPr lang="en-US" sz="2800" dirty="0">
                <a:latin typeface="Calibri" pitchFamily="34" charset="0"/>
              </a:rPr>
              <a:t>2010, Byrne et al. </a:t>
            </a:r>
            <a:r>
              <a:rPr lang="en-US" sz="2800" dirty="0" smtClean="0">
                <a:latin typeface="Calibri" pitchFamily="34" charset="0"/>
              </a:rPr>
              <a:t>2013).</a:t>
            </a:r>
            <a:endParaRPr lang="en-US" altLang="ja-JP" sz="2800" dirty="0" smtClean="0">
              <a:latin typeface="Calibri" pitchFamily="34" charset="0"/>
            </a:endParaRPr>
          </a:p>
          <a:p>
            <a:pPr>
              <a:lnSpc>
                <a:spcPct val="90000"/>
              </a:lnSpc>
              <a:spcAft>
                <a:spcPts val="1200"/>
              </a:spcAft>
              <a:buFontTx/>
              <a:buChar char="-"/>
            </a:pPr>
            <a:endParaRPr lang="en-US" altLang="ja-JP" sz="2800" dirty="0" smtClean="0">
              <a:latin typeface="Calibri" pitchFamily="34" charset="0"/>
            </a:endParaRPr>
          </a:p>
        </p:txBody>
      </p:sp>
      <p:sp>
        <p:nvSpPr>
          <p:cNvPr id="5" name="Rectangle 2"/>
          <p:cNvSpPr txBox="1">
            <a:spLocks noChangeArrowheads="1"/>
          </p:cNvSpPr>
          <p:nvPr/>
        </p:nvSpPr>
        <p:spPr bwMode="auto">
          <a:xfrm>
            <a:off x="5715000" y="-76200"/>
            <a:ext cx="320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dirty="0" smtClean="0">
                <a:solidFill>
                  <a:schemeClr val="bg1"/>
                </a:solidFill>
                <a:latin typeface="Calibri" pitchFamily="34" charset="0"/>
              </a:rPr>
              <a:t>Results</a:t>
            </a:r>
            <a:endParaRPr lang="en-US" altLang="ja-JP" dirty="0" smtClean="0">
              <a:latin typeface="Calibri" pitchFamily="34" charset="0"/>
            </a:endParaRPr>
          </a:p>
        </p:txBody>
      </p:sp>
    </p:spTree>
    <p:extLst>
      <p:ext uri="{BB962C8B-B14F-4D97-AF65-F5344CB8AC3E}">
        <p14:creationId xmlns:p14="http://schemas.microsoft.com/office/powerpoint/2010/main" val="189274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76200" y="990600"/>
            <a:ext cx="8229600" cy="5570738"/>
          </a:xfrm>
        </p:spPr>
        <p:txBody>
          <a:bodyPr>
            <a:normAutofit/>
          </a:bodyPr>
          <a:lstStyle/>
          <a:p>
            <a:pPr marL="0" indent="0">
              <a:lnSpc>
                <a:spcPct val="90000"/>
              </a:lnSpc>
              <a:spcAft>
                <a:spcPts val="1200"/>
              </a:spcAft>
              <a:buNone/>
            </a:pPr>
            <a:r>
              <a:rPr lang="en-US" altLang="ja-JP" sz="2800" b="1" u="sng" dirty="0" smtClean="0">
                <a:latin typeface="Calibri" pitchFamily="34" charset="0"/>
              </a:rPr>
              <a:t>1. Global price linkages</a:t>
            </a:r>
          </a:p>
          <a:p>
            <a:pPr>
              <a:lnSpc>
                <a:spcPct val="90000"/>
              </a:lnSpc>
              <a:spcAft>
                <a:spcPts val="1200"/>
              </a:spcAft>
              <a:buFontTx/>
              <a:buChar char="-"/>
            </a:pPr>
            <a:endParaRPr lang="en-US" altLang="ja-JP" sz="2800" dirty="0" smtClean="0">
              <a:latin typeface="Calibri" pitchFamily="34" charset="0"/>
            </a:endParaRPr>
          </a:p>
        </p:txBody>
      </p:sp>
      <p:sp>
        <p:nvSpPr>
          <p:cNvPr id="5" name="Rectangle 2"/>
          <p:cNvSpPr txBox="1">
            <a:spLocks noChangeArrowheads="1"/>
          </p:cNvSpPr>
          <p:nvPr/>
        </p:nvSpPr>
        <p:spPr bwMode="auto">
          <a:xfrm>
            <a:off x="5715000" y="-76200"/>
            <a:ext cx="320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dirty="0" smtClean="0">
                <a:solidFill>
                  <a:schemeClr val="bg1"/>
                </a:solidFill>
                <a:latin typeface="Calibri" pitchFamily="34" charset="0"/>
              </a:rPr>
              <a:t>Results</a:t>
            </a:r>
            <a:endParaRPr lang="en-US" altLang="ja-JP" dirty="0" smtClean="0">
              <a:latin typeface="Calibri" pitchFamily="34" charset="0"/>
            </a:endParaRPr>
          </a:p>
        </p:txBody>
      </p:sp>
      <p:graphicFrame>
        <p:nvGraphicFramePr>
          <p:cNvPr id="7" name="Table 6"/>
          <p:cNvGraphicFramePr>
            <a:graphicFrameLocks noGrp="1"/>
          </p:cNvGraphicFramePr>
          <p:nvPr/>
        </p:nvGraphicFramePr>
        <p:xfrm>
          <a:off x="1752601" y="1204622"/>
          <a:ext cx="5333999" cy="5577178"/>
        </p:xfrm>
        <a:graphic>
          <a:graphicData uri="http://schemas.openxmlformats.org/drawingml/2006/table">
            <a:tbl>
              <a:tblPr/>
              <a:tblGrid>
                <a:gridCol w="3027405"/>
                <a:gridCol w="1153297"/>
                <a:gridCol w="1153297"/>
              </a:tblGrid>
              <a:tr h="436390">
                <a:tc gridSpan="3">
                  <a:txBody>
                    <a:bodyPr/>
                    <a:lstStyle/>
                    <a:p>
                      <a:pPr algn="ctr" fontAlgn="b"/>
                      <a:r>
                        <a:rPr lang="en-US" sz="1700" b="0" i="0" u="none" strike="noStrike" dirty="0">
                          <a:solidFill>
                            <a:srgbClr val="000000"/>
                          </a:solidFill>
                          <a:latin typeface="Times New Roman"/>
                        </a:rPr>
                        <a:t>Table 5. VAR results, global oil and maize prices (Nominal)</a:t>
                      </a:r>
                    </a:p>
                  </a:txBody>
                  <a:tcPr marL="9195" marR="9195" marT="919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05717">
                <a:tc>
                  <a:txBody>
                    <a:bodyPr/>
                    <a:lstStyle/>
                    <a:p>
                      <a:pPr algn="l" fontAlgn="b"/>
                      <a:r>
                        <a:rPr lang="en-US" sz="1700" b="0" i="0" u="none" strike="noStrike">
                          <a:solidFill>
                            <a:srgbClr val="000000"/>
                          </a:solidFill>
                          <a:latin typeface="Times New Roman"/>
                        </a:rPr>
                        <a:t> </a:t>
                      </a:r>
                    </a:p>
                  </a:txBody>
                  <a:tcPr marL="9195" marR="9195" marT="91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Jan 1990 - Nov 2012</a:t>
                      </a:r>
                    </a:p>
                  </a:txBody>
                  <a:tcPr marL="9195" marR="9195" marT="91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Oct 2006 - Nov 2012</a:t>
                      </a:r>
                    </a:p>
                  </a:txBody>
                  <a:tcPr marL="9195" marR="9195" marT="91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527">
                <a:tc gridSpan="3">
                  <a:txBody>
                    <a:bodyPr/>
                    <a:lstStyle/>
                    <a:p>
                      <a:pPr algn="l" fontAlgn="b"/>
                      <a:r>
                        <a:rPr lang="en-US" sz="1700" b="0" i="0" u="sng" strike="noStrike">
                          <a:solidFill>
                            <a:srgbClr val="000000"/>
                          </a:solidFill>
                          <a:latin typeface="Times New Roman"/>
                        </a:rPr>
                        <a:t>Oil price equation</a:t>
                      </a:r>
                    </a:p>
                  </a:txBody>
                  <a:tcPr marL="9195" marR="9195" marT="919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257267">
                <a:tc>
                  <a:txBody>
                    <a:bodyPr/>
                    <a:lstStyle/>
                    <a:p>
                      <a:pPr algn="l" fontAlgn="b"/>
                      <a:r>
                        <a:rPr lang="en-US" sz="1700" b="0" i="0" u="none" strike="noStrike">
                          <a:solidFill>
                            <a:srgbClr val="000000"/>
                          </a:solidFill>
                          <a:latin typeface="Times New Roman"/>
                        </a:rPr>
                        <a:t>LD.Oil price ($/bl)</a:t>
                      </a: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0.365***</a:t>
                      </a: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0.376***</a:t>
                      </a:r>
                    </a:p>
                  </a:txBody>
                  <a:tcPr marL="9195" marR="9195" marT="9195" marB="0" anchor="b">
                    <a:lnL>
                      <a:noFill/>
                    </a:lnL>
                    <a:lnR>
                      <a:noFill/>
                    </a:lnR>
                    <a:lnT>
                      <a:noFill/>
                    </a:lnT>
                    <a:lnB>
                      <a:noFill/>
                    </a:lnB>
                  </a:tcPr>
                </a:tc>
              </a:tr>
              <a:tr h="257267">
                <a:tc>
                  <a:txBody>
                    <a:bodyPr/>
                    <a:lstStyle/>
                    <a:p>
                      <a:pPr algn="l" fontAlgn="b"/>
                      <a:endParaRPr lang="en-US" sz="1700" b="0" i="0" u="none" strike="noStrike">
                        <a:solidFill>
                          <a:srgbClr val="000000"/>
                        </a:solidFill>
                        <a:latin typeface="Times New Roman"/>
                      </a:endParaRP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0.057</a:t>
                      </a: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0.11</a:t>
                      </a:r>
                    </a:p>
                  </a:txBody>
                  <a:tcPr marL="9195" marR="9195" marT="9195" marB="0" anchor="b">
                    <a:lnL>
                      <a:noFill/>
                    </a:lnL>
                    <a:lnR>
                      <a:noFill/>
                    </a:lnR>
                    <a:lnT>
                      <a:noFill/>
                    </a:lnT>
                    <a:lnB>
                      <a:noFill/>
                    </a:lnB>
                  </a:tcPr>
                </a:tc>
              </a:tr>
              <a:tr h="257267">
                <a:tc>
                  <a:txBody>
                    <a:bodyPr/>
                    <a:lstStyle/>
                    <a:p>
                      <a:pPr algn="l" fontAlgn="b"/>
                      <a:r>
                        <a:rPr lang="en-US" sz="1700" b="0" i="0" u="none" strike="noStrike">
                          <a:solidFill>
                            <a:srgbClr val="000000"/>
                          </a:solidFill>
                          <a:latin typeface="Times New Roman"/>
                        </a:rPr>
                        <a:t>LD.Maize price ($/mt)</a:t>
                      </a: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0.080***</a:t>
                      </a: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0.107*</a:t>
                      </a:r>
                    </a:p>
                  </a:txBody>
                  <a:tcPr marL="9195" marR="9195" marT="9195" marB="0" anchor="b">
                    <a:lnL>
                      <a:noFill/>
                    </a:lnL>
                    <a:lnR>
                      <a:noFill/>
                    </a:lnR>
                    <a:lnT>
                      <a:noFill/>
                    </a:lnT>
                    <a:lnB>
                      <a:noFill/>
                    </a:lnB>
                  </a:tcPr>
                </a:tc>
              </a:tr>
              <a:tr h="257267">
                <a:tc>
                  <a:txBody>
                    <a:bodyPr/>
                    <a:lstStyle/>
                    <a:p>
                      <a:pPr algn="l" fontAlgn="b"/>
                      <a:endParaRPr lang="en-US" sz="1700" b="0" i="0" u="none" strike="noStrike">
                        <a:solidFill>
                          <a:srgbClr val="000000"/>
                        </a:solidFill>
                        <a:latin typeface="Times New Roman"/>
                      </a:endParaRP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0.024</a:t>
                      </a: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0.048</a:t>
                      </a:r>
                    </a:p>
                  </a:txBody>
                  <a:tcPr marL="9195" marR="9195" marT="9195" marB="0" anchor="b">
                    <a:lnL>
                      <a:noFill/>
                    </a:lnL>
                    <a:lnR>
                      <a:noFill/>
                    </a:lnR>
                    <a:lnT>
                      <a:noFill/>
                    </a:lnT>
                    <a:lnB>
                      <a:noFill/>
                    </a:lnB>
                  </a:tcPr>
                </a:tc>
              </a:tr>
              <a:tr h="257267">
                <a:tc>
                  <a:txBody>
                    <a:bodyPr/>
                    <a:lstStyle/>
                    <a:p>
                      <a:pPr algn="l" fontAlgn="b"/>
                      <a:r>
                        <a:rPr lang="en-US" sz="1700" b="0" i="0" u="none" strike="noStrike">
                          <a:solidFill>
                            <a:srgbClr val="000000"/>
                          </a:solidFill>
                          <a:latin typeface="Times New Roman"/>
                        </a:rPr>
                        <a:t>Constant</a:t>
                      </a: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0.129</a:t>
                      </a: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0.087</a:t>
                      </a:r>
                    </a:p>
                  </a:txBody>
                  <a:tcPr marL="9195" marR="9195" marT="9195" marB="0" anchor="b">
                    <a:lnL>
                      <a:noFill/>
                    </a:lnL>
                    <a:lnR>
                      <a:noFill/>
                    </a:lnR>
                    <a:lnT>
                      <a:noFill/>
                    </a:lnT>
                    <a:lnB>
                      <a:noFill/>
                    </a:lnB>
                  </a:tcPr>
                </a:tc>
              </a:tr>
              <a:tr h="257267">
                <a:tc>
                  <a:txBody>
                    <a:bodyPr/>
                    <a:lstStyle/>
                    <a:p>
                      <a:pPr algn="l" fontAlgn="b"/>
                      <a:r>
                        <a:rPr lang="en-US" sz="1700" b="0" i="0" u="none" strike="noStrike">
                          <a:solidFill>
                            <a:srgbClr val="000000"/>
                          </a:solidFill>
                          <a:latin typeface="Times New Roman"/>
                        </a:rPr>
                        <a:t> </a:t>
                      </a:r>
                    </a:p>
                  </a:txBody>
                  <a:tcPr marL="9195" marR="9195" marT="91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0.231</a:t>
                      </a:r>
                    </a:p>
                  </a:txBody>
                  <a:tcPr marL="9195" marR="9195" marT="91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0.73</a:t>
                      </a:r>
                    </a:p>
                  </a:txBody>
                  <a:tcPr marL="9195" marR="9195" marT="9195" marB="0" anchor="b">
                    <a:lnL>
                      <a:noFill/>
                    </a:lnL>
                    <a:lnR>
                      <a:noFill/>
                    </a:lnR>
                    <a:lnT>
                      <a:noFill/>
                    </a:lnT>
                    <a:lnB w="6350" cap="flat" cmpd="sng" algn="ctr">
                      <a:solidFill>
                        <a:srgbClr val="000000"/>
                      </a:solidFill>
                      <a:prstDash val="solid"/>
                      <a:round/>
                      <a:headEnd type="none" w="med" len="med"/>
                      <a:tailEnd type="none" w="med" len="med"/>
                    </a:lnB>
                  </a:tcPr>
                </a:tc>
              </a:tr>
              <a:tr h="267527">
                <a:tc>
                  <a:txBody>
                    <a:bodyPr/>
                    <a:lstStyle/>
                    <a:p>
                      <a:pPr algn="l" fontAlgn="b"/>
                      <a:r>
                        <a:rPr lang="en-US" sz="1700" b="0" i="0" u="none" strike="noStrike">
                          <a:solidFill>
                            <a:srgbClr val="000000"/>
                          </a:solidFill>
                          <a:latin typeface="Times New Roman"/>
                        </a:rPr>
                        <a:t>R</a:t>
                      </a:r>
                      <a:r>
                        <a:rPr lang="en-US" sz="1700" b="0" i="0" u="none" strike="noStrike" baseline="30000">
                          <a:solidFill>
                            <a:srgbClr val="000000"/>
                          </a:solidFill>
                          <a:latin typeface="Times New Roman"/>
                        </a:rPr>
                        <a:t>2</a:t>
                      </a:r>
                      <a:endParaRPr lang="en-US" sz="1700" b="0" i="0" u="none" strike="noStrike">
                        <a:solidFill>
                          <a:srgbClr val="000000"/>
                        </a:solidFill>
                        <a:latin typeface="Times New Roman"/>
                      </a:endParaRPr>
                    </a:p>
                  </a:txBody>
                  <a:tcPr marL="9195" marR="9195" marT="91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0.216</a:t>
                      </a:r>
                    </a:p>
                  </a:txBody>
                  <a:tcPr marL="9195" marR="9195" marT="91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0.295</a:t>
                      </a:r>
                    </a:p>
                  </a:txBody>
                  <a:tcPr marL="9195" marR="9195" marT="91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033">
                <a:tc gridSpan="3">
                  <a:txBody>
                    <a:bodyPr/>
                    <a:lstStyle/>
                    <a:p>
                      <a:pPr algn="l" fontAlgn="b"/>
                      <a:r>
                        <a:rPr lang="en-US" sz="1700" b="0" i="0" u="sng" strike="noStrike">
                          <a:solidFill>
                            <a:srgbClr val="000000"/>
                          </a:solidFill>
                          <a:latin typeface="Times New Roman"/>
                        </a:rPr>
                        <a:t>Maize price equation</a:t>
                      </a:r>
                    </a:p>
                  </a:txBody>
                  <a:tcPr marL="9195" marR="9195" marT="919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257267">
                <a:tc>
                  <a:txBody>
                    <a:bodyPr/>
                    <a:lstStyle/>
                    <a:p>
                      <a:pPr algn="l" fontAlgn="b"/>
                      <a:r>
                        <a:rPr lang="en-US" sz="1700" b="0" i="0" u="none" strike="noStrike">
                          <a:solidFill>
                            <a:srgbClr val="000000"/>
                          </a:solidFill>
                          <a:latin typeface="Times New Roman"/>
                        </a:rPr>
                        <a:t>LD.Oil price ($/bl)</a:t>
                      </a: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-0.105</a:t>
                      </a: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0.001</a:t>
                      </a:r>
                    </a:p>
                  </a:txBody>
                  <a:tcPr marL="9195" marR="9195" marT="9195" marB="0" anchor="b">
                    <a:lnL>
                      <a:noFill/>
                    </a:lnL>
                    <a:lnR>
                      <a:noFill/>
                    </a:lnR>
                    <a:lnT>
                      <a:noFill/>
                    </a:lnT>
                    <a:lnB>
                      <a:noFill/>
                    </a:lnB>
                  </a:tcPr>
                </a:tc>
              </a:tr>
              <a:tr h="257267">
                <a:tc>
                  <a:txBody>
                    <a:bodyPr/>
                    <a:lstStyle/>
                    <a:p>
                      <a:pPr algn="l" fontAlgn="b"/>
                      <a:endParaRPr lang="en-US" sz="1700" b="0" i="0" u="none" strike="noStrike">
                        <a:solidFill>
                          <a:srgbClr val="000000"/>
                        </a:solidFill>
                        <a:latin typeface="Times New Roman"/>
                      </a:endParaRP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0.151</a:t>
                      </a: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0.3</a:t>
                      </a:r>
                    </a:p>
                  </a:txBody>
                  <a:tcPr marL="9195" marR="9195" marT="9195" marB="0" anchor="b">
                    <a:lnL>
                      <a:noFill/>
                    </a:lnL>
                    <a:lnR>
                      <a:noFill/>
                    </a:lnR>
                    <a:lnT>
                      <a:noFill/>
                    </a:lnT>
                    <a:lnB>
                      <a:noFill/>
                    </a:lnB>
                  </a:tcPr>
                </a:tc>
              </a:tr>
              <a:tr h="257267">
                <a:tc>
                  <a:txBody>
                    <a:bodyPr/>
                    <a:lstStyle/>
                    <a:p>
                      <a:pPr algn="l" fontAlgn="b"/>
                      <a:r>
                        <a:rPr lang="en-US" sz="1700" b="0" i="0" u="none" strike="noStrike">
                          <a:solidFill>
                            <a:srgbClr val="000000"/>
                          </a:solidFill>
                          <a:latin typeface="Times New Roman"/>
                        </a:rPr>
                        <a:t>LD.Maize price ($/mt)</a:t>
                      </a: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0.211***</a:t>
                      </a: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0.122</a:t>
                      </a:r>
                    </a:p>
                  </a:txBody>
                  <a:tcPr marL="9195" marR="9195" marT="9195" marB="0" anchor="b">
                    <a:lnL>
                      <a:noFill/>
                    </a:lnL>
                    <a:lnR>
                      <a:noFill/>
                    </a:lnR>
                    <a:lnT>
                      <a:noFill/>
                    </a:lnT>
                    <a:lnB>
                      <a:noFill/>
                    </a:lnB>
                  </a:tcPr>
                </a:tc>
              </a:tr>
              <a:tr h="257267">
                <a:tc>
                  <a:txBody>
                    <a:bodyPr/>
                    <a:lstStyle/>
                    <a:p>
                      <a:pPr algn="l" fontAlgn="b"/>
                      <a:endParaRPr lang="en-US" sz="1700" b="0" i="0" u="none" strike="noStrike">
                        <a:solidFill>
                          <a:srgbClr val="000000"/>
                        </a:solidFill>
                        <a:latin typeface="Times New Roman"/>
                      </a:endParaRP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0.063</a:t>
                      </a: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0.131</a:t>
                      </a:r>
                    </a:p>
                  </a:txBody>
                  <a:tcPr marL="9195" marR="9195" marT="9195" marB="0" anchor="b">
                    <a:lnL>
                      <a:noFill/>
                    </a:lnL>
                    <a:lnR>
                      <a:noFill/>
                    </a:lnR>
                    <a:lnT>
                      <a:noFill/>
                    </a:lnT>
                    <a:lnB>
                      <a:noFill/>
                    </a:lnB>
                  </a:tcPr>
                </a:tc>
              </a:tr>
              <a:tr h="257267">
                <a:tc>
                  <a:txBody>
                    <a:bodyPr/>
                    <a:lstStyle/>
                    <a:p>
                      <a:pPr algn="l" fontAlgn="b"/>
                      <a:r>
                        <a:rPr lang="en-US" sz="1700" b="0" i="0" u="none" strike="noStrike">
                          <a:solidFill>
                            <a:srgbClr val="000000"/>
                          </a:solidFill>
                          <a:latin typeface="Times New Roman"/>
                        </a:rPr>
                        <a:t>Constant</a:t>
                      </a: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0.657</a:t>
                      </a:r>
                    </a:p>
                  </a:txBody>
                  <a:tcPr marL="9195" marR="9195" marT="9195"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2.391</a:t>
                      </a:r>
                    </a:p>
                  </a:txBody>
                  <a:tcPr marL="9195" marR="9195" marT="9195" marB="0" anchor="b">
                    <a:lnL>
                      <a:noFill/>
                    </a:lnL>
                    <a:lnR>
                      <a:noFill/>
                    </a:lnR>
                    <a:lnT>
                      <a:noFill/>
                    </a:lnT>
                    <a:lnB>
                      <a:noFill/>
                    </a:lnB>
                  </a:tcPr>
                </a:tc>
              </a:tr>
              <a:tr h="257267">
                <a:tc>
                  <a:txBody>
                    <a:bodyPr/>
                    <a:lstStyle/>
                    <a:p>
                      <a:pPr algn="l" fontAlgn="b"/>
                      <a:r>
                        <a:rPr lang="en-US" sz="1700" b="0" i="0" u="none" strike="noStrike">
                          <a:solidFill>
                            <a:srgbClr val="000000"/>
                          </a:solidFill>
                          <a:latin typeface="Times New Roman"/>
                        </a:rPr>
                        <a:t> </a:t>
                      </a:r>
                    </a:p>
                  </a:txBody>
                  <a:tcPr marL="9195" marR="9195" marT="91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0.611</a:t>
                      </a:r>
                    </a:p>
                  </a:txBody>
                  <a:tcPr marL="9195" marR="9195" marT="91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1.994</a:t>
                      </a:r>
                    </a:p>
                  </a:txBody>
                  <a:tcPr marL="9195" marR="9195" marT="9195" marB="0" anchor="b">
                    <a:lnL>
                      <a:noFill/>
                    </a:lnL>
                    <a:lnR>
                      <a:noFill/>
                    </a:lnR>
                    <a:lnT>
                      <a:noFill/>
                    </a:lnT>
                    <a:lnB w="6350" cap="flat" cmpd="sng" algn="ctr">
                      <a:solidFill>
                        <a:srgbClr val="000000"/>
                      </a:solidFill>
                      <a:prstDash val="solid"/>
                      <a:round/>
                      <a:headEnd type="none" w="med" len="med"/>
                      <a:tailEnd type="none" w="med" len="med"/>
                    </a:lnB>
                  </a:tcPr>
                </a:tc>
              </a:tr>
              <a:tr h="267527">
                <a:tc>
                  <a:txBody>
                    <a:bodyPr/>
                    <a:lstStyle/>
                    <a:p>
                      <a:pPr algn="l" fontAlgn="b"/>
                      <a:r>
                        <a:rPr lang="en-US" sz="1700" b="0" i="0" u="none" strike="noStrike">
                          <a:solidFill>
                            <a:srgbClr val="000000"/>
                          </a:solidFill>
                          <a:latin typeface="Times New Roman"/>
                        </a:rPr>
                        <a:t>R</a:t>
                      </a:r>
                      <a:r>
                        <a:rPr lang="en-US" sz="1700" b="0" i="0" u="none" strike="noStrike" baseline="30000">
                          <a:solidFill>
                            <a:srgbClr val="000000"/>
                          </a:solidFill>
                          <a:latin typeface="Times New Roman"/>
                        </a:rPr>
                        <a:t>2</a:t>
                      </a:r>
                      <a:endParaRPr lang="en-US" sz="1700" b="0" i="0" u="none" strike="noStrike">
                        <a:solidFill>
                          <a:srgbClr val="000000"/>
                        </a:solidFill>
                        <a:latin typeface="Times New Roman"/>
                      </a:endParaRPr>
                    </a:p>
                  </a:txBody>
                  <a:tcPr marL="9195" marR="9195" marT="91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0.04</a:t>
                      </a:r>
                    </a:p>
                  </a:txBody>
                  <a:tcPr marL="9195" marR="9195" marT="91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0.015</a:t>
                      </a:r>
                    </a:p>
                  </a:txBody>
                  <a:tcPr marL="9195" marR="9195" marT="9195" marB="0" anchor="b">
                    <a:lnL>
                      <a:noFill/>
                    </a:lnL>
                    <a:lnR>
                      <a:noFill/>
                    </a:lnR>
                    <a:lnT w="6350" cap="flat" cmpd="sng" algn="ctr">
                      <a:solidFill>
                        <a:srgbClr val="000000"/>
                      </a:solidFill>
                      <a:prstDash val="solid"/>
                      <a:round/>
                      <a:headEnd type="none" w="med" len="med"/>
                      <a:tailEnd type="none" w="med" len="med"/>
                    </a:lnT>
                    <a:lnB>
                      <a:noFill/>
                    </a:lnB>
                  </a:tcPr>
                </a:tc>
              </a:tr>
              <a:tr h="257267">
                <a:tc>
                  <a:txBody>
                    <a:bodyPr/>
                    <a:lstStyle/>
                    <a:p>
                      <a:pPr algn="l" fontAlgn="b"/>
                      <a:r>
                        <a:rPr lang="en-US" sz="1700" b="0" i="0" u="none" strike="noStrike">
                          <a:solidFill>
                            <a:srgbClr val="000000"/>
                          </a:solidFill>
                          <a:latin typeface="Times New Roman"/>
                        </a:rPr>
                        <a:t>N</a:t>
                      </a:r>
                    </a:p>
                  </a:txBody>
                  <a:tcPr marL="9195" marR="9195" marT="91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272</a:t>
                      </a:r>
                    </a:p>
                  </a:txBody>
                  <a:tcPr marL="9195" marR="9195" marT="91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dirty="0">
                          <a:solidFill>
                            <a:srgbClr val="000000"/>
                          </a:solidFill>
                          <a:latin typeface="Times New Roman"/>
                        </a:rPr>
                        <a:t>73</a:t>
                      </a:r>
                    </a:p>
                  </a:txBody>
                  <a:tcPr marL="9195" marR="9195" marT="919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73145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1134862"/>
            <a:ext cx="8229600" cy="5570738"/>
          </a:xfrm>
        </p:spPr>
        <p:txBody>
          <a:bodyPr>
            <a:normAutofit lnSpcReduction="10000"/>
          </a:bodyPr>
          <a:lstStyle/>
          <a:p>
            <a:pPr marL="0" indent="0">
              <a:lnSpc>
                <a:spcPct val="90000"/>
              </a:lnSpc>
              <a:spcAft>
                <a:spcPts val="1200"/>
              </a:spcAft>
              <a:buNone/>
            </a:pPr>
            <a:r>
              <a:rPr lang="en-US" altLang="ja-JP" sz="2800" b="1" u="sng" dirty="0" smtClean="0">
                <a:latin typeface="Calibri" pitchFamily="34" charset="0"/>
              </a:rPr>
              <a:t>2. Global oil – POE petrol price linkages</a:t>
            </a:r>
          </a:p>
          <a:p>
            <a:pPr>
              <a:lnSpc>
                <a:spcPct val="90000"/>
              </a:lnSpc>
              <a:spcAft>
                <a:spcPts val="1200"/>
              </a:spcAft>
              <a:buFontTx/>
              <a:buChar char="-"/>
            </a:pPr>
            <a:r>
              <a:rPr lang="en-US" sz="2800" dirty="0" smtClean="0">
                <a:latin typeface="Calibri" pitchFamily="34" charset="0"/>
              </a:rPr>
              <a:t>On </a:t>
            </a:r>
            <a:r>
              <a:rPr lang="en-US" sz="2800" dirty="0">
                <a:latin typeface="Calibri" pitchFamily="34" charset="0"/>
              </a:rPr>
              <a:t>average, a 1% increase in the price of oil on world markets leads to an increase in the </a:t>
            </a:r>
            <a:r>
              <a:rPr lang="en-US" sz="2800" dirty="0" smtClean="0">
                <a:latin typeface="Calibri" pitchFamily="34" charset="0"/>
              </a:rPr>
              <a:t>long-run POE </a:t>
            </a:r>
            <a:r>
              <a:rPr lang="en-US" sz="2800" dirty="0">
                <a:latin typeface="Calibri" pitchFamily="34" charset="0"/>
              </a:rPr>
              <a:t>petrol price of 0.38-0.46</a:t>
            </a:r>
            <a:r>
              <a:rPr lang="en-US" sz="2800" dirty="0" smtClean="0">
                <a:latin typeface="Calibri" pitchFamily="34" charset="0"/>
              </a:rPr>
              <a:t>%, with estimates </a:t>
            </a:r>
            <a:r>
              <a:rPr lang="en-US" sz="2800" dirty="0">
                <a:latin typeface="Calibri" pitchFamily="34" charset="0"/>
              </a:rPr>
              <a:t>remarkably similar across </a:t>
            </a:r>
            <a:r>
              <a:rPr lang="en-US" sz="2800" dirty="0" smtClean="0">
                <a:latin typeface="Calibri" pitchFamily="34" charset="0"/>
              </a:rPr>
              <a:t>countries.</a:t>
            </a:r>
          </a:p>
          <a:p>
            <a:pPr>
              <a:lnSpc>
                <a:spcPct val="90000"/>
              </a:lnSpc>
              <a:spcAft>
                <a:spcPts val="1200"/>
              </a:spcAft>
              <a:buFontTx/>
              <a:buChar char="-"/>
            </a:pPr>
            <a:r>
              <a:rPr lang="en-US" sz="2800" dirty="0">
                <a:latin typeface="Calibri" pitchFamily="34" charset="0"/>
              </a:rPr>
              <a:t>Petrol price </a:t>
            </a:r>
            <a:r>
              <a:rPr lang="en-US" sz="2800" dirty="0" err="1">
                <a:latin typeface="Calibri" pitchFamily="34" charset="0"/>
              </a:rPr>
              <a:t>elasticities</a:t>
            </a:r>
            <a:r>
              <a:rPr lang="en-US" sz="2800" dirty="0">
                <a:latin typeface="Calibri" pitchFamily="34" charset="0"/>
              </a:rPr>
              <a:t> </a:t>
            </a:r>
            <a:r>
              <a:rPr lang="en-US" sz="2800" dirty="0" err="1" smtClean="0">
                <a:latin typeface="Calibri" pitchFamily="34" charset="0"/>
              </a:rPr>
              <a:t>wrt</a:t>
            </a:r>
            <a:r>
              <a:rPr lang="en-US" sz="2800" dirty="0" smtClean="0">
                <a:latin typeface="Calibri" pitchFamily="34" charset="0"/>
              </a:rPr>
              <a:t> exchange </a:t>
            </a:r>
            <a:r>
              <a:rPr lang="en-US" sz="2800" dirty="0">
                <a:latin typeface="Calibri" pitchFamily="34" charset="0"/>
              </a:rPr>
              <a:t>rate are higher, ranging from 0.85 in Kenya to 1.52 in Ethiopia. </a:t>
            </a:r>
            <a:endParaRPr lang="en-US" sz="2800" dirty="0" smtClean="0">
              <a:latin typeface="Calibri" pitchFamily="34" charset="0"/>
            </a:endParaRPr>
          </a:p>
          <a:p>
            <a:pPr>
              <a:lnSpc>
                <a:spcPct val="90000"/>
              </a:lnSpc>
              <a:spcAft>
                <a:spcPts val="1200"/>
              </a:spcAft>
              <a:buFontTx/>
              <a:buChar char="-"/>
            </a:pPr>
            <a:r>
              <a:rPr lang="en-US" sz="2800" dirty="0">
                <a:latin typeface="Calibri" pitchFamily="34" charset="0"/>
              </a:rPr>
              <a:t>Adjustment back to the </a:t>
            </a:r>
            <a:r>
              <a:rPr lang="en-US" sz="2800" dirty="0" smtClean="0">
                <a:latin typeface="Calibri" pitchFamily="34" charset="0"/>
              </a:rPr>
              <a:t>long-run </a:t>
            </a:r>
            <a:r>
              <a:rPr lang="en-US" sz="2800" dirty="0">
                <a:latin typeface="Calibri" pitchFamily="34" charset="0"/>
              </a:rPr>
              <a:t>equilibrium is not instantaneous, but is still reasonably fast on average, ranging from 2-7 months.   </a:t>
            </a:r>
            <a:endParaRPr lang="en-US" sz="2800" dirty="0" smtClean="0">
              <a:latin typeface="Calibri" pitchFamily="34" charset="0"/>
            </a:endParaRPr>
          </a:p>
          <a:p>
            <a:pPr>
              <a:lnSpc>
                <a:spcPct val="90000"/>
              </a:lnSpc>
              <a:spcAft>
                <a:spcPts val="1200"/>
              </a:spcAft>
              <a:buFontTx/>
              <a:buChar char="-"/>
            </a:pPr>
            <a:r>
              <a:rPr lang="en-US" sz="2800" dirty="0" smtClean="0">
                <a:latin typeface="Calibri" pitchFamily="34" charset="0"/>
              </a:rPr>
              <a:t>Increases </a:t>
            </a:r>
            <a:r>
              <a:rPr lang="en-US" sz="2800" dirty="0">
                <a:latin typeface="Calibri" pitchFamily="34" charset="0"/>
              </a:rPr>
              <a:t>in global oil prices transmit faster than </a:t>
            </a:r>
            <a:r>
              <a:rPr lang="en-US" sz="2800" dirty="0" smtClean="0">
                <a:latin typeface="Calibri" pitchFamily="34" charset="0"/>
              </a:rPr>
              <a:t>decreases, although differences often not stat. </a:t>
            </a:r>
            <a:r>
              <a:rPr lang="en-US" sz="2800" dirty="0" err="1" smtClean="0">
                <a:latin typeface="Calibri" pitchFamily="34" charset="0"/>
              </a:rPr>
              <a:t>signif</a:t>
            </a:r>
            <a:r>
              <a:rPr lang="en-US" sz="2800" dirty="0" smtClean="0">
                <a:latin typeface="Calibri" pitchFamily="34" charset="0"/>
              </a:rPr>
              <a:t>. </a:t>
            </a:r>
            <a:endParaRPr lang="en-US" altLang="ja-JP" sz="2800" dirty="0" smtClean="0">
              <a:latin typeface="Calibri" pitchFamily="34" charset="0"/>
            </a:endParaRPr>
          </a:p>
        </p:txBody>
      </p:sp>
      <p:sp>
        <p:nvSpPr>
          <p:cNvPr id="5" name="Rectangle 2"/>
          <p:cNvSpPr txBox="1">
            <a:spLocks noChangeArrowheads="1"/>
          </p:cNvSpPr>
          <p:nvPr/>
        </p:nvSpPr>
        <p:spPr bwMode="auto">
          <a:xfrm>
            <a:off x="5715000" y="-76200"/>
            <a:ext cx="320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dirty="0" smtClean="0">
                <a:solidFill>
                  <a:schemeClr val="bg1"/>
                </a:solidFill>
                <a:latin typeface="Calibri" pitchFamily="34" charset="0"/>
              </a:rPr>
              <a:t>Results</a:t>
            </a:r>
            <a:endParaRPr lang="en-US" altLang="ja-JP" dirty="0" smtClean="0">
              <a:latin typeface="Calibri" pitchFamily="34" charset="0"/>
            </a:endParaRPr>
          </a:p>
        </p:txBody>
      </p:sp>
    </p:spTree>
    <p:extLst>
      <p:ext uri="{BB962C8B-B14F-4D97-AF65-F5344CB8AC3E}">
        <p14:creationId xmlns:p14="http://schemas.microsoft.com/office/powerpoint/2010/main" val="142872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1134862"/>
            <a:ext cx="8229600" cy="5570738"/>
          </a:xfrm>
        </p:spPr>
        <p:txBody>
          <a:bodyPr>
            <a:normAutofit/>
          </a:bodyPr>
          <a:lstStyle/>
          <a:p>
            <a:pPr marL="0" indent="0">
              <a:lnSpc>
                <a:spcPct val="90000"/>
              </a:lnSpc>
              <a:spcAft>
                <a:spcPts val="1200"/>
              </a:spcAft>
              <a:buNone/>
            </a:pPr>
            <a:r>
              <a:rPr lang="en-US" altLang="ja-JP" sz="2800" b="1" u="sng" dirty="0">
                <a:latin typeface="Calibri" pitchFamily="34" charset="0"/>
              </a:rPr>
              <a:t>2. Global oil – POE petrol price linkages</a:t>
            </a:r>
          </a:p>
          <a:p>
            <a:pPr>
              <a:lnSpc>
                <a:spcPct val="90000"/>
              </a:lnSpc>
              <a:spcAft>
                <a:spcPts val="1200"/>
              </a:spcAft>
              <a:buFontTx/>
              <a:buChar char="-"/>
            </a:pPr>
            <a:endParaRPr lang="en-US" altLang="ja-JP" sz="2800" dirty="0" smtClean="0">
              <a:latin typeface="Calibri" pitchFamily="34" charset="0"/>
            </a:endParaRPr>
          </a:p>
        </p:txBody>
      </p:sp>
      <p:sp>
        <p:nvSpPr>
          <p:cNvPr id="5" name="Rectangle 2"/>
          <p:cNvSpPr txBox="1">
            <a:spLocks noChangeArrowheads="1"/>
          </p:cNvSpPr>
          <p:nvPr/>
        </p:nvSpPr>
        <p:spPr bwMode="auto">
          <a:xfrm>
            <a:off x="5715000" y="-76200"/>
            <a:ext cx="320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dirty="0" smtClean="0">
                <a:solidFill>
                  <a:schemeClr val="bg1"/>
                </a:solidFill>
                <a:latin typeface="Calibri" pitchFamily="34" charset="0"/>
              </a:rPr>
              <a:t>Results</a:t>
            </a:r>
            <a:endParaRPr lang="en-US" altLang="ja-JP" dirty="0" smtClean="0">
              <a:latin typeface="Calibri" pitchFamily="34" charset="0"/>
            </a:endParaRPr>
          </a:p>
        </p:txBody>
      </p:sp>
      <p:graphicFrame>
        <p:nvGraphicFramePr>
          <p:cNvPr id="6" name="Table 5"/>
          <p:cNvGraphicFramePr>
            <a:graphicFrameLocks noGrp="1"/>
          </p:cNvGraphicFramePr>
          <p:nvPr/>
        </p:nvGraphicFramePr>
        <p:xfrm>
          <a:off x="228600" y="1600200"/>
          <a:ext cx="8686801" cy="4876797"/>
        </p:xfrm>
        <a:graphic>
          <a:graphicData uri="http://schemas.openxmlformats.org/drawingml/2006/table">
            <a:tbl>
              <a:tblPr/>
              <a:tblGrid>
                <a:gridCol w="2814033"/>
                <a:gridCol w="1468192"/>
                <a:gridCol w="1468192"/>
                <a:gridCol w="1468192"/>
                <a:gridCol w="1468192"/>
              </a:tblGrid>
              <a:tr h="385934">
                <a:tc gridSpan="5">
                  <a:txBody>
                    <a:bodyPr/>
                    <a:lstStyle/>
                    <a:p>
                      <a:pPr algn="ctr" fontAlgn="b"/>
                      <a:r>
                        <a:rPr lang="en-US" sz="1800" b="0" i="0" u="none" strike="noStrike" dirty="0">
                          <a:solidFill>
                            <a:srgbClr val="000000"/>
                          </a:solidFill>
                          <a:latin typeface="Times New Roman"/>
                        </a:rPr>
                        <a:t>Table 6. POE fuel and global oil, first-stage ECM results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8391">
                <a:tc>
                  <a:txBody>
                    <a:bodyPr/>
                    <a:lstStyle/>
                    <a:p>
                      <a:pPr algn="l" fontAlgn="b"/>
                      <a:r>
                        <a:rPr lang="en-US" sz="1800" b="0" i="0" u="none" strike="noStrike">
                          <a:solidFill>
                            <a:srgbClr val="000000"/>
                          </a:solidFill>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Ethiopia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Kenya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Tanzania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Uganda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391">
                <a:tc>
                  <a:txBody>
                    <a:bodyPr/>
                    <a:lstStyle/>
                    <a:p>
                      <a:pPr algn="l" fontAlgn="b"/>
                      <a:r>
                        <a:rPr lang="en-US" sz="1800" b="0" i="0" u="none" strike="noStrike">
                          <a:solidFill>
                            <a:srgbClr val="000000"/>
                          </a:solidFill>
                          <a:latin typeface="Times New Roman"/>
                        </a:rPr>
                        <a:t>Global oil ($/bl)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0.053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0.621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8.667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14.507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68391">
                <a:tc>
                  <a:txBody>
                    <a:bodyPr/>
                    <a:lstStyle/>
                    <a:p>
                      <a:pPr algn="l" fontAlgn="b"/>
                      <a:endParaRPr 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0.004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0.014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0.451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0.531</a:t>
                      </a:r>
                    </a:p>
                  </a:txBody>
                  <a:tcPr marL="9525" marR="9525" marT="9525" marB="0" anchor="b">
                    <a:lnL>
                      <a:noFill/>
                    </a:lnL>
                    <a:lnR>
                      <a:noFill/>
                    </a:lnR>
                    <a:lnT>
                      <a:noFill/>
                    </a:lnT>
                    <a:lnB>
                      <a:noFill/>
                    </a:lnB>
                  </a:tcPr>
                </a:tc>
              </a:tr>
              <a:tr h="368391">
                <a:tc>
                  <a:txBody>
                    <a:bodyPr/>
                    <a:lstStyle/>
                    <a:p>
                      <a:pPr algn="l" fontAlgn="b"/>
                      <a:r>
                        <a:rPr lang="en-US" sz="1800" b="0" i="0" u="none" strike="noStrike">
                          <a:solidFill>
                            <a:srgbClr val="000000"/>
                          </a:solidFill>
                          <a:latin typeface="Times New Roman"/>
                        </a:rPr>
                        <a:t>Exchange rate (local/$)</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1.194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0.792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1.262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1.182</a:t>
                      </a:r>
                    </a:p>
                  </a:txBody>
                  <a:tcPr marL="9525" marR="9525" marT="9525" marB="0" anchor="b">
                    <a:lnL>
                      <a:noFill/>
                    </a:lnL>
                    <a:lnR>
                      <a:noFill/>
                    </a:lnR>
                    <a:lnT>
                      <a:noFill/>
                    </a:lnT>
                    <a:lnB>
                      <a:noFill/>
                    </a:lnB>
                  </a:tcPr>
                </a:tc>
              </a:tr>
              <a:tr h="368391">
                <a:tc>
                  <a:txBody>
                    <a:bodyPr/>
                    <a:lstStyle/>
                    <a:p>
                      <a:pPr algn="l" fontAlgn="b"/>
                      <a:endParaRPr 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0.041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0.059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0.069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0.06</a:t>
                      </a:r>
                    </a:p>
                  </a:txBody>
                  <a:tcPr marL="9525" marR="9525" marT="9525" marB="0" anchor="b">
                    <a:lnL>
                      <a:noFill/>
                    </a:lnL>
                    <a:lnR>
                      <a:noFill/>
                    </a:lnR>
                    <a:lnT>
                      <a:noFill/>
                    </a:lnT>
                    <a:lnB>
                      <a:noFill/>
                    </a:lnB>
                  </a:tcPr>
                </a:tc>
              </a:tr>
              <a:tr h="368391">
                <a:tc>
                  <a:txBody>
                    <a:bodyPr/>
                    <a:lstStyle/>
                    <a:p>
                      <a:pPr algn="l" fontAlgn="b"/>
                      <a:r>
                        <a:rPr lang="en-US" sz="1800" b="0" i="0" u="none" strike="noStrike">
                          <a:solidFill>
                            <a:srgbClr val="000000"/>
                          </a:solidFill>
                          <a:latin typeface="Times New Roman"/>
                        </a:rPr>
                        <a:t>Constant</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-7.322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-22.018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-839.344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-911.665</a:t>
                      </a:r>
                    </a:p>
                  </a:txBody>
                  <a:tcPr marL="9525" marR="9525" marT="9525" marB="0" anchor="b">
                    <a:lnL>
                      <a:noFill/>
                    </a:lnL>
                    <a:lnR>
                      <a:noFill/>
                    </a:lnR>
                    <a:lnT>
                      <a:noFill/>
                    </a:lnT>
                    <a:lnB>
                      <a:noFill/>
                    </a:lnB>
                  </a:tcPr>
                </a:tc>
              </a:tr>
              <a:tr h="368391">
                <a:tc>
                  <a:txBody>
                    <a:bodyPr/>
                    <a:lstStyle/>
                    <a:p>
                      <a:pPr algn="l" fontAlgn="b"/>
                      <a:r>
                        <a:rPr lang="en-US" sz="1800" b="0" i="0" u="none" strike="noStrike">
                          <a:solidFill>
                            <a:srgbClr val="000000"/>
                          </a:solidFill>
                          <a:latin typeface="Times New Roman"/>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0.325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4.251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66.468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104.065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438562">
                <a:tc>
                  <a:txBody>
                    <a:bodyPr/>
                    <a:lstStyle/>
                    <a:p>
                      <a:pPr algn="l" fontAlgn="b"/>
                      <a:r>
                        <a:rPr lang="en-US" sz="1800" b="0" i="0" u="none" strike="noStrike">
                          <a:solidFill>
                            <a:srgbClr val="000000"/>
                          </a:solidFill>
                          <a:latin typeface="Times New Roman"/>
                        </a:rPr>
                        <a:t>R</a:t>
                      </a:r>
                      <a:r>
                        <a:rPr lang="en-US" sz="1800" b="0" i="0" u="none" strike="noStrike" baseline="30000">
                          <a:solidFill>
                            <a:srgbClr val="000000"/>
                          </a:solidFill>
                          <a:latin typeface="Times New Roman"/>
                        </a:rPr>
                        <a:t>2</a:t>
                      </a:r>
                      <a:endParaRPr lang="en-US" sz="1800" b="0" i="0" u="none" strike="noStrike">
                        <a:solidFill>
                          <a:srgbClr val="000000"/>
                        </a:solidFill>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0.955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0.94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0.96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0.94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68391">
                <a:tc>
                  <a:txBody>
                    <a:bodyPr/>
                    <a:lstStyle/>
                    <a:p>
                      <a:pPr algn="l" fontAlgn="b"/>
                      <a:r>
                        <a:rPr lang="en-US" sz="1800" b="0" i="0" u="none" strike="noStrike">
                          <a:solidFill>
                            <a:srgbClr val="000000"/>
                          </a:solidFill>
                          <a:latin typeface="Times New Roman"/>
                        </a:rPr>
                        <a:t>N</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141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177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126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147</a:t>
                      </a:r>
                    </a:p>
                  </a:txBody>
                  <a:tcPr marL="9525" marR="9525" marT="9525" marB="0" anchor="b">
                    <a:lnL>
                      <a:noFill/>
                    </a:lnL>
                    <a:lnR>
                      <a:noFill/>
                    </a:lnR>
                    <a:lnT>
                      <a:noFill/>
                    </a:lnT>
                    <a:lnB>
                      <a:noFill/>
                    </a:lnB>
                  </a:tcPr>
                </a:tc>
              </a:tr>
              <a:tr h="368391">
                <a:tc>
                  <a:txBody>
                    <a:bodyPr/>
                    <a:lstStyle/>
                    <a:p>
                      <a:pPr algn="l" fontAlgn="b"/>
                      <a:r>
                        <a:rPr lang="en-US" sz="1800" b="0" i="0" u="none" strike="noStrike" dirty="0">
                          <a:solidFill>
                            <a:srgbClr val="000000"/>
                          </a:solidFill>
                          <a:latin typeface="Times New Roman"/>
                        </a:rPr>
                        <a:t>Pass-through elasticity (oil)</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Times New Roman"/>
                        </a:rPr>
                        <a:t>0.380</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Times New Roman"/>
                        </a:rPr>
                        <a:t>0.463</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Times New Roman"/>
                        </a:rPr>
                        <a:t>0.435</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Times New Roman"/>
                        </a:rPr>
                        <a:t>0.383</a:t>
                      </a:r>
                    </a:p>
                  </a:txBody>
                  <a:tcPr marL="9525" marR="9525" marT="9525" marB="0" anchor="b">
                    <a:lnL>
                      <a:noFill/>
                    </a:lnL>
                    <a:lnR>
                      <a:noFill/>
                    </a:lnR>
                    <a:lnT>
                      <a:noFill/>
                    </a:lnT>
                    <a:lnB>
                      <a:noFill/>
                    </a:lnB>
                  </a:tcPr>
                </a:tc>
              </a:tr>
              <a:tr h="368391">
                <a:tc>
                  <a:txBody>
                    <a:bodyPr/>
                    <a:lstStyle/>
                    <a:p>
                      <a:pPr algn="l" fontAlgn="b"/>
                      <a:r>
                        <a:rPr lang="en-US" sz="1800" b="0" i="0" u="none" strike="noStrike">
                          <a:solidFill>
                            <a:srgbClr val="000000"/>
                          </a:solidFill>
                          <a:latin typeface="Times New Roman"/>
                        </a:rPr>
                        <a:t>Pass-through elasticity (ER)</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1.519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0.854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1.219</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Times New Roman"/>
                        </a:rPr>
                        <a:t>1.036</a:t>
                      </a:r>
                    </a:p>
                  </a:txBody>
                  <a:tcPr marL="9525" marR="9525" marT="9525" marB="0" anchor="b">
                    <a:lnL>
                      <a:noFill/>
                    </a:lnL>
                    <a:lnR>
                      <a:noFill/>
                    </a:lnR>
                    <a:lnT>
                      <a:noFill/>
                    </a:lnT>
                    <a:lnB>
                      <a:noFill/>
                    </a:lnB>
                  </a:tcPr>
                </a:tc>
              </a:tr>
              <a:tr h="368391">
                <a:tc>
                  <a:txBody>
                    <a:bodyPr/>
                    <a:lstStyle/>
                    <a:p>
                      <a:pPr algn="l" fontAlgn="b"/>
                      <a:r>
                        <a:rPr lang="en-US" sz="1800" b="0" i="0" u="none" strike="noStrike">
                          <a:solidFill>
                            <a:srgbClr val="000000"/>
                          </a:solidFill>
                          <a:latin typeface="Times New Roman"/>
                        </a:rPr>
                        <a:t>Mean dep. variable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8.14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69.55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1282.60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2175.71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39446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1134862"/>
            <a:ext cx="8229600" cy="5570738"/>
          </a:xfrm>
        </p:spPr>
        <p:txBody>
          <a:bodyPr>
            <a:normAutofit/>
          </a:bodyPr>
          <a:lstStyle/>
          <a:p>
            <a:pPr marL="0" indent="0">
              <a:lnSpc>
                <a:spcPct val="90000"/>
              </a:lnSpc>
              <a:spcAft>
                <a:spcPts val="1200"/>
              </a:spcAft>
              <a:buNone/>
            </a:pPr>
            <a:r>
              <a:rPr lang="en-US" altLang="ja-JP" sz="2800" b="1" u="sng" dirty="0">
                <a:latin typeface="Calibri" pitchFamily="34" charset="0"/>
              </a:rPr>
              <a:t>2. Global oil – POE petrol price linkages</a:t>
            </a:r>
          </a:p>
          <a:p>
            <a:pPr>
              <a:lnSpc>
                <a:spcPct val="90000"/>
              </a:lnSpc>
              <a:spcAft>
                <a:spcPts val="1200"/>
              </a:spcAft>
              <a:buFontTx/>
              <a:buChar char="-"/>
            </a:pPr>
            <a:endParaRPr lang="en-US" altLang="ja-JP" sz="2800" dirty="0" smtClean="0">
              <a:latin typeface="Calibri" pitchFamily="34" charset="0"/>
            </a:endParaRPr>
          </a:p>
        </p:txBody>
      </p:sp>
      <p:sp>
        <p:nvSpPr>
          <p:cNvPr id="5" name="Rectangle 2"/>
          <p:cNvSpPr txBox="1">
            <a:spLocks noChangeArrowheads="1"/>
          </p:cNvSpPr>
          <p:nvPr/>
        </p:nvSpPr>
        <p:spPr bwMode="auto">
          <a:xfrm>
            <a:off x="5715000" y="-76200"/>
            <a:ext cx="320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dirty="0" smtClean="0">
                <a:solidFill>
                  <a:schemeClr val="bg1"/>
                </a:solidFill>
                <a:latin typeface="Calibri" pitchFamily="34" charset="0"/>
              </a:rPr>
              <a:t>Results</a:t>
            </a:r>
            <a:endParaRPr lang="en-US" altLang="ja-JP" dirty="0" smtClean="0">
              <a:latin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78100535"/>
              </p:ext>
            </p:extLst>
          </p:nvPr>
        </p:nvGraphicFramePr>
        <p:xfrm>
          <a:off x="228600" y="1600200"/>
          <a:ext cx="8610599" cy="4876801"/>
        </p:xfrm>
        <a:graphic>
          <a:graphicData uri="http://schemas.openxmlformats.org/drawingml/2006/table">
            <a:tbl>
              <a:tblPr/>
              <a:tblGrid>
                <a:gridCol w="2695626"/>
                <a:gridCol w="1709798"/>
                <a:gridCol w="1401725"/>
                <a:gridCol w="1401725"/>
                <a:gridCol w="1401725"/>
              </a:tblGrid>
              <a:tr h="360830">
                <a:tc gridSpan="5">
                  <a:txBody>
                    <a:bodyPr/>
                    <a:lstStyle/>
                    <a:p>
                      <a:pPr algn="ctr" fontAlgn="b"/>
                      <a:r>
                        <a:rPr lang="en-US" sz="1800" b="0" i="0" u="none" strike="noStrike" dirty="0">
                          <a:solidFill>
                            <a:srgbClr val="000000"/>
                          </a:solidFill>
                          <a:latin typeface="Times New Roman"/>
                        </a:rPr>
                        <a:t>Table 7. POE fuel and global oil, second-stage asymmetric ECM results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0830">
                <a:tc>
                  <a:txBody>
                    <a:bodyPr/>
                    <a:lstStyle/>
                    <a:p>
                      <a:pPr algn="l" fontAlgn="b"/>
                      <a:r>
                        <a:rPr lang="en-US" sz="1800" b="0" i="0" u="none" strike="noStrike">
                          <a:solidFill>
                            <a:srgbClr val="000000"/>
                          </a:solidFill>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Ethiopia</a:t>
                      </a:r>
                    </a:p>
                  </a:txBody>
                  <a:tcPr marL="9525" marR="9525" marT="9525" marB="0" anchor="b">
                    <a:lnL>
                      <a:noFill/>
                    </a:lnL>
                    <a:lnR>
                      <a:noFill/>
                    </a:lnR>
                    <a:lnT w="635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Kenya</a:t>
                      </a:r>
                    </a:p>
                  </a:txBody>
                  <a:tcPr marL="9525" marR="9525" marT="9525" marB="0" anchor="b">
                    <a:lnL>
                      <a:noFill/>
                    </a:lnL>
                    <a:lnR>
                      <a:noFill/>
                    </a:lnR>
                    <a:lnT w="635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Tanzania</a:t>
                      </a:r>
                    </a:p>
                  </a:txBody>
                  <a:tcPr marL="9525" marR="9525" marT="9525" marB="0" anchor="b">
                    <a:lnL>
                      <a:noFill/>
                    </a:lnL>
                    <a:lnR>
                      <a:noFill/>
                    </a:lnR>
                    <a:lnT w="635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Uganda</a:t>
                      </a:r>
                    </a:p>
                  </a:txBody>
                  <a:tcPr marL="9525" marR="9525" marT="9525" marB="0" anchor="b">
                    <a:lnL>
                      <a:noFill/>
                    </a:lnL>
                    <a:lnR>
                      <a:noFill/>
                    </a:lnR>
                    <a:lnT w="635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429559">
                <a:tc>
                  <a:txBody>
                    <a:bodyPr/>
                    <a:lstStyle/>
                    <a:p>
                      <a:pPr algn="l" fontAlgn="b"/>
                      <a:r>
                        <a:rPr lang="en-US" sz="1800" b="0" i="0" u="none" strike="noStrike">
                          <a:solidFill>
                            <a:srgbClr val="000000"/>
                          </a:solidFill>
                          <a:latin typeface="Times New Roman"/>
                        </a:rPr>
                        <a:t>L.ECT</a:t>
                      </a:r>
                      <a:r>
                        <a:rPr lang="en-US" sz="1800" b="0" i="1" u="none" strike="noStrike" baseline="30000">
                          <a:solidFill>
                            <a:srgbClr val="000000"/>
                          </a:solidFill>
                          <a:latin typeface="Times New Roman"/>
                        </a:rPr>
                        <a:t>neg</a:t>
                      </a:r>
                      <a:endParaRPr lang="en-US" sz="1800" b="0" i="0" u="none" strike="noStrike">
                        <a:solidFill>
                          <a:srgbClr val="000000"/>
                        </a:solidFill>
                        <a:latin typeface="Times New Roman"/>
                      </a:endParaRPr>
                    </a:p>
                  </a:txBody>
                  <a:tcPr marL="9525" marR="9525" marT="9525"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Times New Roman"/>
                        </a:rPr>
                        <a:t>-0.187***</a:t>
                      </a:r>
                    </a:p>
                  </a:txBody>
                  <a:tcPr marL="9525" marR="9525" marT="9525" marB="0" anchor="b">
                    <a:lnL w="38100" cap="flat" cmpd="sng" algn="ctr">
                      <a:solidFill>
                        <a:srgbClr val="FF0000"/>
                      </a:solidFill>
                      <a:prstDash val="solid"/>
                      <a:round/>
                      <a:headEnd type="none" w="med" len="med"/>
                      <a:tailEnd type="none" w="med" len="med"/>
                    </a:lnL>
                    <a:lnR>
                      <a:noFill/>
                    </a:lnR>
                    <a:lnT w="38100"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-0.140***</a:t>
                      </a:r>
                    </a:p>
                  </a:txBody>
                  <a:tcPr marL="9525" marR="9525" marT="9525" marB="0" anchor="b">
                    <a:lnL>
                      <a:noFill/>
                    </a:lnL>
                    <a:lnR>
                      <a:noFill/>
                    </a:lnR>
                    <a:lnT w="38100"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-0.562***</a:t>
                      </a:r>
                    </a:p>
                  </a:txBody>
                  <a:tcPr marL="9525" marR="9525" marT="9525" marB="0" anchor="b">
                    <a:lnL>
                      <a:noFill/>
                    </a:lnL>
                    <a:lnR>
                      <a:noFill/>
                    </a:lnR>
                    <a:lnT w="38100"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-0.298***</a:t>
                      </a:r>
                    </a:p>
                  </a:txBody>
                  <a:tcPr marL="9525" marR="9525" marT="9525" marB="0" anchor="b">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a:noFill/>
                    </a:lnB>
                  </a:tcPr>
                </a:tc>
              </a:tr>
              <a:tr h="429559">
                <a:tc>
                  <a:txBody>
                    <a:bodyPr/>
                    <a:lstStyle/>
                    <a:p>
                      <a:pPr algn="l" fontAlgn="b"/>
                      <a:r>
                        <a:rPr lang="en-US" sz="1800" b="0" i="0" u="none" strike="noStrike">
                          <a:solidFill>
                            <a:srgbClr val="000000"/>
                          </a:solidFill>
                          <a:latin typeface="Times New Roman"/>
                        </a:rPr>
                        <a:t>L.ECT</a:t>
                      </a:r>
                      <a:r>
                        <a:rPr lang="en-US" sz="1800" b="0" i="1" u="none" strike="noStrike" baseline="30000">
                          <a:solidFill>
                            <a:srgbClr val="000000"/>
                          </a:solidFill>
                          <a:latin typeface="Times New Roman"/>
                        </a:rPr>
                        <a:t>pos</a:t>
                      </a:r>
                      <a:endParaRPr lang="en-US" sz="1800" b="0" i="0" u="none" strike="noStrike">
                        <a:solidFill>
                          <a:srgbClr val="000000"/>
                        </a:solidFill>
                        <a:latin typeface="Times New Roman"/>
                      </a:endParaRPr>
                    </a:p>
                  </a:txBody>
                  <a:tcPr marL="9525" marR="9525" marT="9525"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latin typeface="Times New Roman"/>
                        </a:rPr>
                        <a:t>-0.132***</a:t>
                      </a:r>
                    </a:p>
                  </a:txBody>
                  <a:tcPr marL="9525" marR="9525" marT="9525" marB="0" anchor="b">
                    <a:lnL w="38100" cap="flat" cmpd="sng" algn="ctr">
                      <a:solidFill>
                        <a:srgbClr val="FF0000"/>
                      </a:solidFill>
                      <a:prstDash val="solid"/>
                      <a:round/>
                      <a:headEnd type="none" w="med" len="med"/>
                      <a:tailEnd type="none" w="med" len="med"/>
                    </a:lnL>
                    <a:lnR>
                      <a:noFill/>
                    </a:lnR>
                    <a:lnT>
                      <a:noFill/>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-0.144***</a:t>
                      </a:r>
                    </a:p>
                  </a:txBody>
                  <a:tcPr marL="9525" marR="9525" marT="9525" marB="0" anchor="b">
                    <a:lnL>
                      <a:noFill/>
                    </a:lnL>
                    <a:lnR>
                      <a:noFill/>
                    </a:lnR>
                    <a:lnT>
                      <a:noFill/>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-0.097</a:t>
                      </a:r>
                    </a:p>
                  </a:txBody>
                  <a:tcPr marL="9525" marR="9525" marT="9525" marB="0" anchor="b">
                    <a:lnL>
                      <a:noFill/>
                    </a:lnL>
                    <a:lnR>
                      <a:noFill/>
                    </a:lnR>
                    <a:lnT>
                      <a:noFill/>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-0.186***</a:t>
                      </a:r>
                    </a:p>
                  </a:txBody>
                  <a:tcPr marL="9525" marR="9525" marT="9525" marB="0" anchor="b">
                    <a:lnL>
                      <a:noFill/>
                    </a:lnL>
                    <a:lnR w="38100" cap="flat" cmpd="sng" algn="ctr">
                      <a:solidFill>
                        <a:srgbClr val="FF0000"/>
                      </a:solidFill>
                      <a:prstDash val="solid"/>
                      <a:round/>
                      <a:headEnd type="none" w="med" len="med"/>
                      <a:tailEnd type="none" w="med" len="med"/>
                    </a:lnR>
                    <a:lnT>
                      <a:noFill/>
                    </a:lnT>
                    <a:lnB w="38100" cap="flat" cmpd="sng" algn="ctr">
                      <a:solidFill>
                        <a:srgbClr val="FF0000"/>
                      </a:solidFill>
                      <a:prstDash val="solid"/>
                      <a:round/>
                      <a:headEnd type="none" w="med" len="med"/>
                      <a:tailEnd type="none" w="med" len="med"/>
                    </a:lnB>
                  </a:tcPr>
                </a:tc>
              </a:tr>
              <a:tr h="360830">
                <a:tc>
                  <a:txBody>
                    <a:bodyPr/>
                    <a:lstStyle/>
                    <a:p>
                      <a:pPr algn="l" fontAlgn="b"/>
                      <a:r>
                        <a:rPr lang="en-US" sz="1800" b="0" i="0" u="none" strike="noStrike">
                          <a:solidFill>
                            <a:srgbClr val="000000"/>
                          </a:solidFill>
                          <a:latin typeface="Times New Roman"/>
                        </a:rPr>
                        <a:t>D.Domestic CPI</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0.013</a:t>
                      </a:r>
                    </a:p>
                  </a:txBody>
                  <a:tcPr marL="9525" marR="9525" marT="9525" marB="0" anchor="b">
                    <a:lnL>
                      <a:noFill/>
                    </a:lnL>
                    <a:lnR>
                      <a:noFill/>
                    </a:lnR>
                    <a:lnT w="38100"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Times New Roman"/>
                        </a:rPr>
                        <a:t>0.192***</a:t>
                      </a:r>
                    </a:p>
                  </a:txBody>
                  <a:tcPr marL="9525" marR="9525" marT="9525" marB="0" anchor="b">
                    <a:lnL>
                      <a:noFill/>
                    </a:lnL>
                    <a:lnR>
                      <a:noFill/>
                    </a:lnR>
                    <a:lnT w="38100"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Times New Roman"/>
                        </a:rPr>
                        <a:t>-4.804</a:t>
                      </a:r>
                    </a:p>
                  </a:txBody>
                  <a:tcPr marL="9525" marR="9525" marT="9525" marB="0" anchor="b">
                    <a:lnL>
                      <a:noFill/>
                    </a:lnL>
                    <a:lnR>
                      <a:noFill/>
                    </a:lnR>
                    <a:lnT w="38100"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2.62</a:t>
                      </a:r>
                    </a:p>
                  </a:txBody>
                  <a:tcPr marL="9525" marR="9525" marT="9525" marB="0" anchor="b">
                    <a:lnL>
                      <a:noFill/>
                    </a:lnL>
                    <a:lnR>
                      <a:noFill/>
                    </a:lnR>
                    <a:lnT w="38100" cap="flat" cmpd="sng" algn="ctr">
                      <a:solidFill>
                        <a:srgbClr val="FF0000"/>
                      </a:solidFill>
                      <a:prstDash val="solid"/>
                      <a:round/>
                      <a:headEnd type="none" w="med" len="med"/>
                      <a:tailEnd type="none" w="med" len="med"/>
                    </a:lnT>
                    <a:lnB>
                      <a:noFill/>
                    </a:lnB>
                  </a:tcPr>
                </a:tc>
              </a:tr>
              <a:tr h="360830">
                <a:tc>
                  <a:txBody>
                    <a:bodyPr/>
                    <a:lstStyle/>
                    <a:p>
                      <a:pPr algn="l" fontAlgn="b"/>
                      <a:r>
                        <a:rPr lang="en-US" sz="1800" b="0" i="0" u="none" strike="noStrike">
                          <a:solidFill>
                            <a:srgbClr val="000000"/>
                          </a:solidFill>
                          <a:latin typeface="Times New Roman"/>
                        </a:rPr>
                        <a:t>LD.POE price (Local/L)</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Times New Roman"/>
                        </a:rPr>
                        <a:t>0.360***</a:t>
                      </a:r>
                    </a:p>
                  </a:txBody>
                  <a:tcPr marL="9525" marR="9525" marT="9525" marB="0" anchor="b">
                    <a:lnL>
                      <a:noFill/>
                    </a:lnL>
                    <a:lnR>
                      <a:noFill/>
                    </a:lnR>
                    <a:lnT>
                      <a:noFill/>
                    </a:lnT>
                    <a:lnB w="28575" cap="flat" cmpd="sng" algn="ctr">
                      <a:solidFill>
                        <a:srgbClr val="FF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0.203***</a:t>
                      </a:r>
                    </a:p>
                  </a:txBody>
                  <a:tcPr marL="9525" marR="9525" marT="9525" marB="0" anchor="b">
                    <a:lnL>
                      <a:noFill/>
                    </a:lnL>
                    <a:lnR>
                      <a:noFill/>
                    </a:lnR>
                    <a:lnT>
                      <a:noFill/>
                    </a:lnT>
                    <a:lnB w="28575" cap="flat" cmpd="sng" algn="ctr">
                      <a:solidFill>
                        <a:srgbClr val="FF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0.023</a:t>
                      </a:r>
                    </a:p>
                  </a:txBody>
                  <a:tcPr marL="9525" marR="9525" marT="9525" marB="0" anchor="b">
                    <a:lnL>
                      <a:noFill/>
                    </a:lnL>
                    <a:lnR>
                      <a:noFill/>
                    </a:lnR>
                    <a:lnT>
                      <a:noFill/>
                    </a:lnT>
                    <a:lnB w="28575" cap="flat" cmpd="sng" algn="ctr">
                      <a:solidFill>
                        <a:srgbClr val="FF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0.180**</a:t>
                      </a:r>
                    </a:p>
                  </a:txBody>
                  <a:tcPr marL="9525" marR="9525" marT="9525" marB="0" anchor="b">
                    <a:lnL>
                      <a:noFill/>
                    </a:lnL>
                    <a:lnR>
                      <a:noFill/>
                    </a:lnR>
                    <a:lnT>
                      <a:noFill/>
                    </a:lnT>
                    <a:lnB w="28575" cap="flat" cmpd="sng" algn="ctr">
                      <a:solidFill>
                        <a:srgbClr val="FF0000"/>
                      </a:solidFill>
                      <a:prstDash val="solid"/>
                      <a:round/>
                      <a:headEnd type="none" w="med" len="med"/>
                      <a:tailEnd type="none" w="med" len="med"/>
                    </a:lnB>
                  </a:tcPr>
                </a:tc>
              </a:tr>
              <a:tr h="360830">
                <a:tc>
                  <a:txBody>
                    <a:bodyPr/>
                    <a:lstStyle/>
                    <a:p>
                      <a:pPr algn="l" fontAlgn="b"/>
                      <a:r>
                        <a:rPr lang="en-US" sz="1800" b="0" i="0" u="none" strike="noStrike" dirty="0" err="1">
                          <a:solidFill>
                            <a:srgbClr val="000000"/>
                          </a:solidFill>
                          <a:latin typeface="Times New Roman"/>
                        </a:rPr>
                        <a:t>LD.Global</a:t>
                      </a:r>
                      <a:r>
                        <a:rPr lang="en-US" sz="1800" b="0" i="0" u="none" strike="noStrike" dirty="0">
                          <a:solidFill>
                            <a:srgbClr val="000000"/>
                          </a:solidFill>
                          <a:latin typeface="Times New Roman"/>
                        </a:rPr>
                        <a:t> oil ($/</a:t>
                      </a:r>
                      <a:r>
                        <a:rPr lang="en-US" sz="1800" b="0" i="0" u="none" strike="noStrike" dirty="0" err="1">
                          <a:solidFill>
                            <a:srgbClr val="000000"/>
                          </a:solidFill>
                          <a:latin typeface="Times New Roman"/>
                        </a:rPr>
                        <a:t>bl</a:t>
                      </a:r>
                      <a:r>
                        <a:rPr lang="en-US" sz="1800" b="0" i="0" u="none" strike="noStrike" dirty="0">
                          <a:solidFill>
                            <a:srgbClr val="000000"/>
                          </a:solidFill>
                          <a:latin typeface="Times New Roman"/>
                        </a:rPr>
                        <a:t>)</a:t>
                      </a:r>
                    </a:p>
                  </a:txBody>
                  <a:tcPr marL="9525" marR="9525" marT="9525" marB="0" anchor="b">
                    <a:lnL>
                      <a:noFill/>
                    </a:lnL>
                    <a:lnR w="28575"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latin typeface="Times New Roman"/>
                        </a:rPr>
                        <a:t>0.008</a:t>
                      </a:r>
                    </a:p>
                  </a:txBody>
                  <a:tcPr marL="9525" marR="9525" marT="9525" marB="0" anchor="b">
                    <a:lnL w="28575" cap="flat" cmpd="sng" algn="ctr">
                      <a:solidFill>
                        <a:srgbClr val="FF0000"/>
                      </a:solidFill>
                      <a:prstDash val="solid"/>
                      <a:round/>
                      <a:headEnd type="none" w="med" len="med"/>
                      <a:tailEnd type="none" w="med" len="med"/>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0.164***</a:t>
                      </a:r>
                    </a:p>
                  </a:txBody>
                  <a:tcPr marL="9525" marR="9525" marT="9525" marB="0" anchor="b">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1.035</a:t>
                      </a:r>
                    </a:p>
                  </a:txBody>
                  <a:tcPr marL="9525" marR="9525" marT="9525" marB="0" anchor="b">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-1.172</a:t>
                      </a:r>
                    </a:p>
                  </a:txBody>
                  <a:tcPr marL="9525" marR="9525" marT="9525" marB="0" anchor="b">
                    <a:lnL>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r>
              <a:tr h="360830">
                <a:tc>
                  <a:txBody>
                    <a:bodyPr/>
                    <a:lstStyle/>
                    <a:p>
                      <a:pPr algn="l" fontAlgn="b"/>
                      <a:r>
                        <a:rPr lang="en-US" sz="1800" b="0" i="0" u="none" strike="noStrike">
                          <a:solidFill>
                            <a:srgbClr val="000000"/>
                          </a:solidFill>
                          <a:latin typeface="Times New Roman"/>
                        </a:rPr>
                        <a:t>LD.ER (Local/$)</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0.177</a:t>
                      </a:r>
                    </a:p>
                  </a:txBody>
                  <a:tcPr marL="9525" marR="9525" marT="9525" marB="0" anchor="b">
                    <a:lnL>
                      <a:noFill/>
                    </a:lnL>
                    <a:lnR>
                      <a:noFill/>
                    </a:lnR>
                    <a:lnT w="28575"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0.305***</a:t>
                      </a:r>
                    </a:p>
                  </a:txBody>
                  <a:tcPr marL="9525" marR="9525" marT="9525" marB="0" anchor="b">
                    <a:lnL>
                      <a:noFill/>
                    </a:lnL>
                    <a:lnR>
                      <a:noFill/>
                    </a:lnR>
                    <a:lnT w="28575"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-0.024</a:t>
                      </a:r>
                    </a:p>
                  </a:txBody>
                  <a:tcPr marL="9525" marR="9525" marT="9525" marB="0" anchor="b">
                    <a:lnL>
                      <a:noFill/>
                    </a:lnL>
                    <a:lnR>
                      <a:noFill/>
                    </a:lnR>
                    <a:lnT w="28575"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0.270*</a:t>
                      </a:r>
                    </a:p>
                  </a:txBody>
                  <a:tcPr marL="9525" marR="9525" marT="9525" marB="0" anchor="b">
                    <a:lnL>
                      <a:noFill/>
                    </a:lnL>
                    <a:lnR>
                      <a:noFill/>
                    </a:lnR>
                    <a:lnT w="28575" cap="flat" cmpd="sng" algn="ctr">
                      <a:solidFill>
                        <a:srgbClr val="FF0000"/>
                      </a:solidFill>
                      <a:prstDash val="solid"/>
                      <a:round/>
                      <a:headEnd type="none" w="med" len="med"/>
                      <a:tailEnd type="none" w="med" len="med"/>
                    </a:lnT>
                    <a:lnB>
                      <a:noFill/>
                    </a:lnB>
                  </a:tcPr>
                </a:tc>
              </a:tr>
              <a:tr h="360830">
                <a:tc>
                  <a:txBody>
                    <a:bodyPr/>
                    <a:lstStyle/>
                    <a:p>
                      <a:pPr algn="l" fontAlgn="b"/>
                      <a:r>
                        <a:rPr lang="en-US" sz="1800" b="0" i="0" u="none" strike="noStrike">
                          <a:solidFill>
                            <a:srgbClr val="000000"/>
                          </a:solidFill>
                          <a:latin typeface="Times New Roman"/>
                        </a:rPr>
                        <a:t>LD.Domestic CPI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0.001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-0.022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-1.853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-0.400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429559">
                <a:tc>
                  <a:txBody>
                    <a:bodyPr/>
                    <a:lstStyle/>
                    <a:p>
                      <a:pPr algn="l" fontAlgn="b"/>
                      <a:r>
                        <a:rPr lang="en-US" sz="1800" b="0" i="0" u="none" strike="noStrike">
                          <a:solidFill>
                            <a:srgbClr val="000000"/>
                          </a:solidFill>
                          <a:latin typeface="Times New Roman"/>
                        </a:rPr>
                        <a:t>R</a:t>
                      </a:r>
                      <a:r>
                        <a:rPr lang="en-US" sz="1800" b="0" i="0" u="none" strike="noStrike" baseline="30000">
                          <a:solidFill>
                            <a:srgbClr val="000000"/>
                          </a:solidFill>
                          <a:latin typeface="Times New Roman"/>
                        </a:rPr>
                        <a:t>2</a:t>
                      </a:r>
                      <a:endParaRPr lang="en-US" sz="1800" b="0" i="0" u="none" strike="noStrike">
                        <a:solidFill>
                          <a:srgbClr val="000000"/>
                        </a:solidFill>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0.51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0.65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0.36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60830">
                <a:tc>
                  <a:txBody>
                    <a:bodyPr/>
                    <a:lstStyle/>
                    <a:p>
                      <a:pPr algn="l" fontAlgn="b"/>
                      <a:r>
                        <a:rPr lang="en-US" sz="1800" b="0" i="0" u="none" strike="noStrike">
                          <a:solidFill>
                            <a:srgbClr val="000000"/>
                          </a:solidFill>
                          <a:latin typeface="Times New Roman"/>
                        </a:rPr>
                        <a:t>N</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139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145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121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145</a:t>
                      </a:r>
                    </a:p>
                  </a:txBody>
                  <a:tcPr marL="9525" marR="9525" marT="9525" marB="0" anchor="b">
                    <a:lnL>
                      <a:noFill/>
                    </a:lnL>
                    <a:lnR>
                      <a:noFill/>
                    </a:lnR>
                    <a:lnT>
                      <a:noFill/>
                    </a:lnT>
                    <a:lnB>
                      <a:noFill/>
                    </a:lnB>
                  </a:tcPr>
                </a:tc>
              </a:tr>
              <a:tr h="360830">
                <a:tc>
                  <a:txBody>
                    <a:bodyPr/>
                    <a:lstStyle/>
                    <a:p>
                      <a:pPr algn="l" fontAlgn="b"/>
                      <a:r>
                        <a:rPr lang="en-US" sz="1800" b="0" i="0" u="none" strike="noStrike">
                          <a:solidFill>
                            <a:srgbClr val="000000"/>
                          </a:solidFill>
                          <a:latin typeface="Times New Roman"/>
                        </a:rPr>
                        <a:t>F test: asymmetric (p-val)</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0.447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0.937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0.001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0.24</a:t>
                      </a:r>
                    </a:p>
                  </a:txBody>
                  <a:tcPr marL="9525" marR="9525" marT="9525" marB="0" anchor="b">
                    <a:lnL>
                      <a:noFill/>
                    </a:lnL>
                    <a:lnR>
                      <a:noFill/>
                    </a:lnR>
                    <a:lnT>
                      <a:noFill/>
                    </a:lnT>
                    <a:lnB>
                      <a:noFill/>
                    </a:lnB>
                  </a:tcPr>
                </a:tc>
              </a:tr>
              <a:tr h="340654">
                <a:tc>
                  <a:txBody>
                    <a:bodyPr/>
                    <a:lstStyle/>
                    <a:p>
                      <a:pPr algn="l" fontAlgn="b"/>
                      <a:r>
                        <a:rPr lang="en-US" sz="1800" b="0" i="0" u="none" strike="noStrike" dirty="0">
                          <a:solidFill>
                            <a:srgbClr val="000000"/>
                          </a:solidFill>
                          <a:latin typeface="Times New Roman"/>
                        </a:rPr>
                        <a:t>Mean POE price (Local/L)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7.90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67.95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1240.75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2146.19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7797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1134862"/>
            <a:ext cx="8229600" cy="5570738"/>
          </a:xfrm>
        </p:spPr>
        <p:txBody>
          <a:bodyPr>
            <a:normAutofit fontScale="92500" lnSpcReduction="10000"/>
          </a:bodyPr>
          <a:lstStyle/>
          <a:p>
            <a:pPr marL="0" indent="0">
              <a:lnSpc>
                <a:spcPct val="90000"/>
              </a:lnSpc>
              <a:spcAft>
                <a:spcPts val="1200"/>
              </a:spcAft>
              <a:buNone/>
            </a:pPr>
            <a:r>
              <a:rPr lang="en-US" altLang="ja-JP" sz="2800" b="1" u="sng" dirty="0" smtClean="0">
                <a:latin typeface="Calibri" pitchFamily="34" charset="0"/>
              </a:rPr>
              <a:t>3. Global – POE maize price linkages</a:t>
            </a:r>
          </a:p>
          <a:p>
            <a:pPr>
              <a:lnSpc>
                <a:spcPct val="90000"/>
              </a:lnSpc>
              <a:spcAft>
                <a:spcPts val="1200"/>
              </a:spcAft>
              <a:buFontTx/>
              <a:buChar char="-"/>
            </a:pPr>
            <a:r>
              <a:rPr lang="en-US" sz="2800" dirty="0" smtClean="0">
                <a:latin typeface="Calibri" pitchFamily="34" charset="0"/>
              </a:rPr>
              <a:t>Estimated pass-through </a:t>
            </a:r>
            <a:r>
              <a:rPr lang="en-US" sz="2800" dirty="0" err="1" smtClean="0">
                <a:latin typeface="Calibri" pitchFamily="34" charset="0"/>
              </a:rPr>
              <a:t>elasticities</a:t>
            </a:r>
            <a:r>
              <a:rPr lang="en-US" sz="2800" dirty="0" smtClean="0">
                <a:latin typeface="Calibri" pitchFamily="34" charset="0"/>
              </a:rPr>
              <a:t> a bit higher than for oil, but also more heterogeneous across countries, ranging from 0.22-0.82 (mean=0.44).</a:t>
            </a:r>
          </a:p>
          <a:p>
            <a:pPr>
              <a:lnSpc>
                <a:spcPct val="90000"/>
              </a:lnSpc>
              <a:spcAft>
                <a:spcPts val="1200"/>
              </a:spcAft>
              <a:buFontTx/>
              <a:buChar char="-"/>
            </a:pPr>
            <a:r>
              <a:rPr lang="en-US" sz="2800" dirty="0" smtClean="0">
                <a:latin typeface="Calibri" pitchFamily="34" charset="0"/>
              </a:rPr>
              <a:t>Long-run pass-through </a:t>
            </a:r>
            <a:r>
              <a:rPr lang="en-US" sz="2800" dirty="0" err="1">
                <a:latin typeface="Calibri" pitchFamily="34" charset="0"/>
              </a:rPr>
              <a:t>elasticities</a:t>
            </a:r>
            <a:r>
              <a:rPr lang="en-US" sz="2800" dirty="0">
                <a:latin typeface="Calibri" pitchFamily="34" charset="0"/>
              </a:rPr>
              <a:t> of POE maize </a:t>
            </a:r>
            <a:r>
              <a:rPr lang="en-US" sz="2800" dirty="0" err="1" smtClean="0">
                <a:latin typeface="Calibri" pitchFamily="34" charset="0"/>
              </a:rPr>
              <a:t>wrt</a:t>
            </a:r>
            <a:r>
              <a:rPr lang="en-US" sz="2800" dirty="0" smtClean="0">
                <a:latin typeface="Calibri" pitchFamily="34" charset="0"/>
              </a:rPr>
              <a:t> </a:t>
            </a:r>
            <a:r>
              <a:rPr lang="en-US" sz="2800" dirty="0">
                <a:latin typeface="Calibri" pitchFamily="34" charset="0"/>
              </a:rPr>
              <a:t>global oil prices </a:t>
            </a:r>
            <a:r>
              <a:rPr lang="en-US" sz="2800" dirty="0" smtClean="0">
                <a:latin typeface="Calibri" pitchFamily="34" charset="0"/>
              </a:rPr>
              <a:t>range 0.20-0.36.  </a:t>
            </a:r>
            <a:r>
              <a:rPr lang="en-US" sz="2800" dirty="0">
                <a:latin typeface="Calibri" pitchFamily="34" charset="0"/>
              </a:rPr>
              <a:t>In Kenya, by far the biggest maize importer in the region, </a:t>
            </a:r>
            <a:r>
              <a:rPr lang="en-US" sz="2800" dirty="0" smtClean="0">
                <a:latin typeface="Calibri" pitchFamily="34" charset="0"/>
              </a:rPr>
              <a:t>elasticity </a:t>
            </a:r>
            <a:r>
              <a:rPr lang="en-US" sz="2800" dirty="0" err="1" smtClean="0">
                <a:latin typeface="Calibri" pitchFamily="34" charset="0"/>
              </a:rPr>
              <a:t>wrt</a:t>
            </a:r>
            <a:r>
              <a:rPr lang="en-US" sz="2800" dirty="0" smtClean="0">
                <a:latin typeface="Calibri" pitchFamily="34" charset="0"/>
              </a:rPr>
              <a:t> global </a:t>
            </a:r>
            <a:r>
              <a:rPr lang="en-US" sz="2800" dirty="0">
                <a:latin typeface="Calibri" pitchFamily="34" charset="0"/>
              </a:rPr>
              <a:t>oil prices </a:t>
            </a:r>
            <a:r>
              <a:rPr lang="en-US" sz="2800" dirty="0" smtClean="0">
                <a:latin typeface="Calibri" pitchFamily="34" charset="0"/>
              </a:rPr>
              <a:t>&gt; </a:t>
            </a:r>
            <a:r>
              <a:rPr lang="en-US" sz="2800" dirty="0" err="1" smtClean="0">
                <a:latin typeface="Calibri" pitchFamily="34" charset="0"/>
              </a:rPr>
              <a:t>wrt</a:t>
            </a:r>
            <a:r>
              <a:rPr lang="en-US" sz="2800" dirty="0" smtClean="0">
                <a:latin typeface="Calibri" pitchFamily="34" charset="0"/>
              </a:rPr>
              <a:t> global maize prices, </a:t>
            </a:r>
            <a:r>
              <a:rPr lang="en-US" sz="2800" dirty="0">
                <a:latin typeface="Calibri" pitchFamily="34" charset="0"/>
              </a:rPr>
              <a:t>underscoring </a:t>
            </a:r>
            <a:r>
              <a:rPr lang="en-US" sz="2800" dirty="0" smtClean="0">
                <a:latin typeface="Calibri" pitchFamily="34" charset="0"/>
              </a:rPr>
              <a:t>transport costs’ importance.</a:t>
            </a:r>
          </a:p>
          <a:p>
            <a:pPr>
              <a:lnSpc>
                <a:spcPct val="90000"/>
              </a:lnSpc>
              <a:spcAft>
                <a:spcPts val="1200"/>
              </a:spcAft>
              <a:buFontTx/>
              <a:buChar char="-"/>
            </a:pPr>
            <a:r>
              <a:rPr lang="en-US" sz="2800" dirty="0" smtClean="0">
                <a:latin typeface="Calibri" pitchFamily="34" charset="0"/>
              </a:rPr>
              <a:t>Short-run adjustment not affected by oil prices. </a:t>
            </a:r>
          </a:p>
          <a:p>
            <a:pPr>
              <a:lnSpc>
                <a:spcPct val="90000"/>
              </a:lnSpc>
              <a:spcAft>
                <a:spcPts val="1200"/>
              </a:spcAft>
              <a:buFontTx/>
              <a:buChar char="-"/>
            </a:pPr>
            <a:r>
              <a:rPr lang="en-US" sz="2800" dirty="0" smtClean="0">
                <a:latin typeface="Calibri" pitchFamily="34" charset="0"/>
              </a:rPr>
              <a:t>Adjustment slower than for oil and asymmetric. Higher-than-equilibrium </a:t>
            </a:r>
            <a:r>
              <a:rPr lang="en-US" sz="2800" dirty="0">
                <a:latin typeface="Calibri" pitchFamily="34" charset="0"/>
              </a:rPr>
              <a:t>POE maize prices never persist beyond the next harvest, disappearing in 5-6 months in each country.  Lower-than-equilibrium prices persist </a:t>
            </a:r>
            <a:r>
              <a:rPr lang="en-US" sz="2800" dirty="0" smtClean="0">
                <a:latin typeface="Calibri" pitchFamily="34" charset="0"/>
              </a:rPr>
              <a:t>longer</a:t>
            </a:r>
            <a:r>
              <a:rPr lang="en-US" sz="2800" dirty="0">
                <a:latin typeface="Calibri" pitchFamily="34" charset="0"/>
              </a:rPr>
              <a:t>. </a:t>
            </a:r>
            <a:r>
              <a:rPr lang="en-US" sz="2800" dirty="0" smtClean="0">
                <a:latin typeface="Calibri" pitchFamily="34" charset="0"/>
              </a:rPr>
              <a:t> </a:t>
            </a:r>
            <a:endParaRPr lang="en-US" altLang="ja-JP" sz="2800" dirty="0" smtClean="0">
              <a:latin typeface="Calibri" pitchFamily="34" charset="0"/>
            </a:endParaRPr>
          </a:p>
        </p:txBody>
      </p:sp>
      <p:sp>
        <p:nvSpPr>
          <p:cNvPr id="5" name="Rectangle 2"/>
          <p:cNvSpPr txBox="1">
            <a:spLocks noChangeArrowheads="1"/>
          </p:cNvSpPr>
          <p:nvPr/>
        </p:nvSpPr>
        <p:spPr bwMode="auto">
          <a:xfrm>
            <a:off x="5715000" y="-76200"/>
            <a:ext cx="320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dirty="0" smtClean="0">
                <a:solidFill>
                  <a:schemeClr val="bg1"/>
                </a:solidFill>
                <a:latin typeface="Calibri" pitchFamily="34" charset="0"/>
              </a:rPr>
              <a:t>Results</a:t>
            </a:r>
            <a:endParaRPr lang="en-US" altLang="ja-JP" dirty="0" smtClean="0">
              <a:latin typeface="Calibri" pitchFamily="34" charset="0"/>
            </a:endParaRPr>
          </a:p>
        </p:txBody>
      </p:sp>
    </p:spTree>
    <p:extLst>
      <p:ext uri="{BB962C8B-B14F-4D97-AF65-F5344CB8AC3E}">
        <p14:creationId xmlns:p14="http://schemas.microsoft.com/office/powerpoint/2010/main" val="141189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81000" y="990600"/>
            <a:ext cx="8229600" cy="5570738"/>
          </a:xfrm>
        </p:spPr>
        <p:txBody>
          <a:bodyPr>
            <a:normAutofit/>
          </a:bodyPr>
          <a:lstStyle/>
          <a:p>
            <a:pPr marL="0" indent="0">
              <a:lnSpc>
                <a:spcPct val="90000"/>
              </a:lnSpc>
              <a:spcAft>
                <a:spcPts val="1200"/>
              </a:spcAft>
              <a:buNone/>
            </a:pPr>
            <a:r>
              <a:rPr lang="en-US" altLang="ja-JP" sz="2800" b="1" u="sng" dirty="0">
                <a:latin typeface="Calibri" pitchFamily="34" charset="0"/>
              </a:rPr>
              <a:t>3. Global – POE maize price linkages</a:t>
            </a:r>
          </a:p>
          <a:p>
            <a:pPr>
              <a:lnSpc>
                <a:spcPct val="90000"/>
              </a:lnSpc>
              <a:spcAft>
                <a:spcPts val="1200"/>
              </a:spcAft>
              <a:buFontTx/>
              <a:buChar char="-"/>
            </a:pPr>
            <a:endParaRPr lang="en-US" altLang="ja-JP" sz="2800" dirty="0" smtClean="0">
              <a:latin typeface="Calibri" pitchFamily="34" charset="0"/>
            </a:endParaRPr>
          </a:p>
        </p:txBody>
      </p:sp>
      <p:sp>
        <p:nvSpPr>
          <p:cNvPr id="5" name="Rectangle 2"/>
          <p:cNvSpPr txBox="1">
            <a:spLocks noChangeArrowheads="1"/>
          </p:cNvSpPr>
          <p:nvPr/>
        </p:nvSpPr>
        <p:spPr bwMode="auto">
          <a:xfrm>
            <a:off x="5715000" y="-76200"/>
            <a:ext cx="320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dirty="0" smtClean="0">
                <a:solidFill>
                  <a:schemeClr val="bg1"/>
                </a:solidFill>
                <a:latin typeface="Calibri" pitchFamily="34" charset="0"/>
              </a:rPr>
              <a:t>Results</a:t>
            </a:r>
            <a:endParaRPr lang="en-US" altLang="ja-JP" dirty="0" smtClean="0">
              <a:latin typeface="Calibri" pitchFamily="34" charset="0"/>
            </a:endParaRPr>
          </a:p>
        </p:txBody>
      </p:sp>
      <p:graphicFrame>
        <p:nvGraphicFramePr>
          <p:cNvPr id="6" name="Table 5"/>
          <p:cNvGraphicFramePr>
            <a:graphicFrameLocks noGrp="1"/>
          </p:cNvGraphicFramePr>
          <p:nvPr/>
        </p:nvGraphicFramePr>
        <p:xfrm>
          <a:off x="228599" y="1600199"/>
          <a:ext cx="8610603" cy="4924702"/>
        </p:xfrm>
        <a:graphic>
          <a:graphicData uri="http://schemas.openxmlformats.org/drawingml/2006/table">
            <a:tbl>
              <a:tblPr/>
              <a:tblGrid>
                <a:gridCol w="3048001"/>
                <a:gridCol w="1325639"/>
                <a:gridCol w="1412321"/>
                <a:gridCol w="1412321"/>
                <a:gridCol w="1412321"/>
              </a:tblGrid>
              <a:tr h="323499">
                <a:tc gridSpan="5">
                  <a:txBody>
                    <a:bodyPr/>
                    <a:lstStyle/>
                    <a:p>
                      <a:pPr algn="ctr" fontAlgn="b"/>
                      <a:r>
                        <a:rPr lang="en-US" sz="1800" b="0" i="0" u="none" strike="noStrike" dirty="0">
                          <a:solidFill>
                            <a:srgbClr val="000000"/>
                          </a:solidFill>
                          <a:latin typeface="Times New Roman"/>
                        </a:rPr>
                        <a:t>Table 8. POE maize and global maize, first-stage ECM results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5367">
                <a:tc>
                  <a:txBody>
                    <a:bodyPr/>
                    <a:lstStyle/>
                    <a:p>
                      <a:pPr algn="l" fontAlgn="b"/>
                      <a:r>
                        <a:rPr lang="en-US" sz="1800" b="0" i="0" u="none" strike="noStrike">
                          <a:solidFill>
                            <a:srgbClr val="000000"/>
                          </a:solidFill>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imes New Roman"/>
                        </a:rPr>
                        <a:t>Ethiopia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imes New Roman"/>
                        </a:rPr>
                        <a:t>Kenya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imes New Roman"/>
                        </a:rPr>
                        <a:t>Tanzania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imes New Roman"/>
                        </a:rPr>
                        <a:t>Uganda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434">
                <a:tc>
                  <a:txBody>
                    <a:bodyPr/>
                    <a:lstStyle/>
                    <a:p>
                      <a:pPr algn="l" fontAlgn="b"/>
                      <a:r>
                        <a:rPr lang="en-US" sz="1800" b="0" i="0" u="none" strike="noStrike">
                          <a:solidFill>
                            <a:srgbClr val="000000"/>
                          </a:solidFill>
                          <a:latin typeface="Times New Roman"/>
                        </a:rPr>
                        <a:t>Global maize ($/mt)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latin typeface="Times New Roman"/>
                        </a:rPr>
                        <a:t>0.012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latin typeface="Times New Roman"/>
                        </a:rPr>
                        <a:t>0.026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latin typeface="Times New Roman"/>
                        </a:rPr>
                        <a:t>0.733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latin typeface="Times New Roman"/>
                        </a:rPr>
                        <a:t>1.201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309434">
                <a:tc>
                  <a:txBody>
                    <a:bodyPr/>
                    <a:lstStyle/>
                    <a:p>
                      <a:pPr algn="l" fontAlgn="b"/>
                      <a:endParaRPr 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ctr"/>
                      <a:r>
                        <a:rPr lang="en-US" sz="1800" b="0" i="0" u="none" strike="noStrike">
                          <a:solidFill>
                            <a:srgbClr val="000000"/>
                          </a:solidFill>
                          <a:latin typeface="Times New Roman"/>
                        </a:rPr>
                        <a:t>0.003</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0.014</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0.198</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0.414</a:t>
                      </a:r>
                    </a:p>
                  </a:txBody>
                  <a:tcPr marL="9525" marR="9525" marT="9525" marB="0" anchor="ctr">
                    <a:lnL>
                      <a:noFill/>
                    </a:lnL>
                    <a:lnR>
                      <a:noFill/>
                    </a:lnR>
                    <a:lnT>
                      <a:noFill/>
                    </a:lnT>
                    <a:lnB>
                      <a:noFill/>
                    </a:lnB>
                  </a:tcPr>
                </a:tc>
              </a:tr>
              <a:tr h="309434">
                <a:tc>
                  <a:txBody>
                    <a:bodyPr/>
                    <a:lstStyle/>
                    <a:p>
                      <a:pPr algn="l" fontAlgn="b"/>
                      <a:r>
                        <a:rPr lang="en-US" sz="1800" b="0" i="0" u="none" strike="noStrike">
                          <a:solidFill>
                            <a:srgbClr val="000000"/>
                          </a:solidFill>
                          <a:latin typeface="Times New Roman"/>
                        </a:rPr>
                        <a:t>Global oil ($/bl)</a:t>
                      </a:r>
                    </a:p>
                  </a:txBody>
                  <a:tcPr marL="9525" marR="9525" marT="9525" marB="0" anchor="b">
                    <a:lnL>
                      <a:noFill/>
                    </a:lnL>
                    <a:lnR>
                      <a:noFill/>
                    </a:lnR>
                    <a:lnT>
                      <a:noFill/>
                    </a:lnT>
                    <a:lnB>
                      <a:noFill/>
                    </a:lnB>
                  </a:tcPr>
                </a:tc>
                <a:tc>
                  <a:txBody>
                    <a:bodyPr/>
                    <a:lstStyle/>
                    <a:p>
                      <a:pPr algn="ctr" fontAlgn="ctr"/>
                      <a:r>
                        <a:rPr lang="en-US" sz="1800" b="0" i="0" u="none" strike="noStrike">
                          <a:solidFill>
                            <a:srgbClr val="000000"/>
                          </a:solidFill>
                          <a:latin typeface="Times New Roman"/>
                        </a:rPr>
                        <a:t>0.013</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0.096</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0.847</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1.546</a:t>
                      </a:r>
                    </a:p>
                  </a:txBody>
                  <a:tcPr marL="9525" marR="9525" marT="9525" marB="0" anchor="ctr">
                    <a:lnL>
                      <a:noFill/>
                    </a:lnL>
                    <a:lnR>
                      <a:noFill/>
                    </a:lnR>
                    <a:lnT>
                      <a:noFill/>
                    </a:lnT>
                    <a:lnB>
                      <a:noFill/>
                    </a:lnB>
                  </a:tcPr>
                </a:tc>
              </a:tr>
              <a:tr h="309434">
                <a:tc>
                  <a:txBody>
                    <a:bodyPr/>
                    <a:lstStyle/>
                    <a:p>
                      <a:pPr algn="l" fontAlgn="b"/>
                      <a:endParaRPr 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ctr"/>
                      <a:r>
                        <a:rPr lang="en-US" sz="1800" b="0" i="0" u="none" strike="noStrike">
                          <a:solidFill>
                            <a:srgbClr val="000000"/>
                          </a:solidFill>
                          <a:latin typeface="Times New Roman"/>
                        </a:rPr>
                        <a:t>0.004</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0.03</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0.41</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0.779</a:t>
                      </a:r>
                    </a:p>
                  </a:txBody>
                  <a:tcPr marL="9525" marR="9525" marT="9525" marB="0" anchor="ctr">
                    <a:lnL>
                      <a:noFill/>
                    </a:lnL>
                    <a:lnR>
                      <a:noFill/>
                    </a:lnR>
                    <a:lnT>
                      <a:noFill/>
                    </a:lnT>
                    <a:lnB>
                      <a:noFill/>
                    </a:lnB>
                  </a:tcPr>
                </a:tc>
              </a:tr>
              <a:tr h="309434">
                <a:tc>
                  <a:txBody>
                    <a:bodyPr/>
                    <a:lstStyle/>
                    <a:p>
                      <a:pPr algn="l" fontAlgn="b"/>
                      <a:r>
                        <a:rPr lang="en-US" sz="1800" b="0" i="0" u="none" strike="noStrike">
                          <a:solidFill>
                            <a:srgbClr val="000000"/>
                          </a:solidFill>
                          <a:latin typeface="Times New Roman"/>
                        </a:rPr>
                        <a:t>Exchange rate (local/$)</a:t>
                      </a:r>
                    </a:p>
                  </a:txBody>
                  <a:tcPr marL="9525" marR="9525" marT="9525" marB="0" anchor="b">
                    <a:lnL>
                      <a:noFill/>
                    </a:lnL>
                    <a:lnR>
                      <a:noFill/>
                    </a:lnR>
                    <a:lnT>
                      <a:noFill/>
                    </a:lnT>
                    <a:lnB>
                      <a:noFill/>
                    </a:lnB>
                  </a:tcPr>
                </a:tc>
                <a:tc>
                  <a:txBody>
                    <a:bodyPr/>
                    <a:lstStyle/>
                    <a:p>
                      <a:pPr algn="ctr" fontAlgn="ctr"/>
                      <a:r>
                        <a:rPr lang="en-US" sz="1800" b="0" i="0" u="none" strike="noStrike">
                          <a:solidFill>
                            <a:srgbClr val="000000"/>
                          </a:solidFill>
                          <a:latin typeface="Times New Roman"/>
                        </a:rPr>
                        <a:t>0.041</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0.491</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0.081</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0.272</a:t>
                      </a:r>
                    </a:p>
                  </a:txBody>
                  <a:tcPr marL="9525" marR="9525" marT="9525" marB="0" anchor="ctr">
                    <a:lnL>
                      <a:noFill/>
                    </a:lnL>
                    <a:lnR>
                      <a:noFill/>
                    </a:lnR>
                    <a:lnT>
                      <a:noFill/>
                    </a:lnT>
                    <a:lnB>
                      <a:noFill/>
                    </a:lnB>
                  </a:tcPr>
                </a:tc>
              </a:tr>
              <a:tr h="309434">
                <a:tc>
                  <a:txBody>
                    <a:bodyPr/>
                    <a:lstStyle/>
                    <a:p>
                      <a:pPr algn="l" fontAlgn="b"/>
                      <a:endParaRPr 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ctr"/>
                      <a:r>
                        <a:rPr lang="en-US" sz="1800" b="0" i="0" u="none" strike="noStrike">
                          <a:solidFill>
                            <a:srgbClr val="000000"/>
                          </a:solidFill>
                          <a:latin typeface="Times New Roman"/>
                        </a:rPr>
                        <a:t>0.038</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0.071</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0.017</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0.056</a:t>
                      </a:r>
                    </a:p>
                  </a:txBody>
                  <a:tcPr marL="9525" marR="9525" marT="9525" marB="0" anchor="ctr">
                    <a:lnL>
                      <a:noFill/>
                    </a:lnL>
                    <a:lnR>
                      <a:noFill/>
                    </a:lnR>
                    <a:lnT>
                      <a:noFill/>
                    </a:lnT>
                    <a:lnB>
                      <a:noFill/>
                    </a:lnB>
                  </a:tcPr>
                </a:tc>
              </a:tr>
              <a:tr h="309434">
                <a:tc>
                  <a:txBody>
                    <a:bodyPr/>
                    <a:lstStyle/>
                    <a:p>
                      <a:pPr algn="l" fontAlgn="b"/>
                      <a:r>
                        <a:rPr lang="en-US" sz="1800" b="0" i="0" u="none" strike="noStrike">
                          <a:solidFill>
                            <a:srgbClr val="000000"/>
                          </a:solidFill>
                          <a:latin typeface="Times New Roman"/>
                        </a:rPr>
                        <a:t>Constant</a:t>
                      </a:r>
                    </a:p>
                  </a:txBody>
                  <a:tcPr marL="9525" marR="9525" marT="9525" marB="0" anchor="b">
                    <a:lnL>
                      <a:noFill/>
                    </a:lnL>
                    <a:lnR>
                      <a:noFill/>
                    </a:lnR>
                    <a:lnT>
                      <a:noFill/>
                    </a:lnT>
                    <a:lnB>
                      <a:noFill/>
                    </a:lnB>
                  </a:tcPr>
                </a:tc>
                <a:tc>
                  <a:txBody>
                    <a:bodyPr/>
                    <a:lstStyle/>
                    <a:p>
                      <a:pPr algn="ctr" fontAlgn="ctr"/>
                      <a:r>
                        <a:rPr lang="en-US" sz="1800" b="0" i="0" u="none" strike="noStrike">
                          <a:solidFill>
                            <a:srgbClr val="000000"/>
                          </a:solidFill>
                          <a:latin typeface="Times New Roman"/>
                        </a:rPr>
                        <a:t>-0.779</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-29.131</a:t>
                      </a:r>
                    </a:p>
                  </a:txBody>
                  <a:tcPr marL="9525" marR="9525" marT="9525" marB="0" anchor="ctr">
                    <a:lnL>
                      <a:noFill/>
                    </a:lnL>
                    <a:lnR>
                      <a:noFill/>
                    </a:lnR>
                    <a:lnT>
                      <a:noFill/>
                    </a:lnT>
                    <a:lnB>
                      <a:noFill/>
                    </a:lnB>
                  </a:tcPr>
                </a:tc>
                <a:tc>
                  <a:txBody>
                    <a:bodyPr/>
                    <a:lstStyle/>
                    <a:p>
                      <a:pPr algn="ctr" fontAlgn="ctr"/>
                      <a:endParaRPr 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latin typeface="Times New Roman"/>
                        </a:rPr>
                        <a:t>-408.556</a:t>
                      </a:r>
                    </a:p>
                  </a:txBody>
                  <a:tcPr marL="9525" marR="9525" marT="9525" marB="0" anchor="ctr">
                    <a:lnL>
                      <a:noFill/>
                    </a:lnL>
                    <a:lnR>
                      <a:noFill/>
                    </a:lnR>
                    <a:lnT>
                      <a:noFill/>
                    </a:lnT>
                    <a:lnB>
                      <a:noFill/>
                    </a:lnB>
                  </a:tcPr>
                </a:tc>
              </a:tr>
              <a:tr h="309434">
                <a:tc>
                  <a:txBody>
                    <a:bodyPr/>
                    <a:lstStyle/>
                    <a:p>
                      <a:pPr algn="l" fontAlgn="b"/>
                      <a:r>
                        <a:rPr lang="en-US" sz="1800" b="0" i="0" u="none" strike="noStrike">
                          <a:solidFill>
                            <a:srgbClr val="000000"/>
                          </a:solidFill>
                          <a:latin typeface="Times New Roman"/>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imes New Roman"/>
                        </a:rPr>
                        <a:t>0.246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imes New Roman"/>
                        </a:rPr>
                        <a:t>5.28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imes New Roman"/>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imes New Roman"/>
                        </a:rPr>
                        <a:t>89.542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351629">
                <a:tc>
                  <a:txBody>
                    <a:bodyPr/>
                    <a:lstStyle/>
                    <a:p>
                      <a:pPr algn="l" fontAlgn="b"/>
                      <a:r>
                        <a:rPr lang="en-US" sz="1800" b="0" i="0" u="none" strike="noStrike">
                          <a:solidFill>
                            <a:srgbClr val="000000"/>
                          </a:solidFill>
                          <a:latin typeface="Times New Roman"/>
                        </a:rPr>
                        <a:t>R</a:t>
                      </a:r>
                      <a:r>
                        <a:rPr lang="en-US" sz="1800" b="0" i="0" u="none" strike="noStrike" baseline="30000">
                          <a:solidFill>
                            <a:srgbClr val="000000"/>
                          </a:solidFill>
                          <a:latin typeface="Times New Roman"/>
                        </a:rPr>
                        <a:t>2</a:t>
                      </a:r>
                      <a:endParaRPr lang="en-US" sz="1800" b="0" i="0" u="none" strike="noStrike">
                        <a:solidFill>
                          <a:srgbClr val="000000"/>
                        </a:solidFill>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latin typeface="Times New Roman"/>
                        </a:rPr>
                        <a:t>0.721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latin typeface="Times New Roman"/>
                        </a:rPr>
                        <a:t>0.604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latin typeface="Times New Roman"/>
                        </a:rPr>
                        <a:t>0.664*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latin typeface="Times New Roman"/>
                        </a:rPr>
                        <a:t>0.682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295367">
                <a:tc>
                  <a:txBody>
                    <a:bodyPr/>
                    <a:lstStyle/>
                    <a:p>
                      <a:pPr algn="l" fontAlgn="b"/>
                      <a:r>
                        <a:rPr lang="en-US" sz="1800" b="0" i="0" u="none" strike="noStrike">
                          <a:solidFill>
                            <a:srgbClr val="000000"/>
                          </a:solidFill>
                          <a:latin typeface="Times New Roman"/>
                        </a:rPr>
                        <a:t>N</a:t>
                      </a:r>
                    </a:p>
                  </a:txBody>
                  <a:tcPr marL="9525" marR="9525" marT="9525" marB="0" anchor="b">
                    <a:lnL>
                      <a:noFill/>
                    </a:lnL>
                    <a:lnR>
                      <a:noFill/>
                    </a:lnR>
                    <a:lnT>
                      <a:noFill/>
                    </a:lnT>
                    <a:lnB w="38100" cap="flat" cmpd="sng" algn="ctr">
                      <a:solidFill>
                        <a:srgbClr val="FF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imes New Roman"/>
                        </a:rPr>
                        <a:t>144</a:t>
                      </a:r>
                    </a:p>
                  </a:txBody>
                  <a:tcPr marL="9525" marR="9525" marT="9525" marB="0" anchor="ctr">
                    <a:lnL>
                      <a:noFill/>
                    </a:lnL>
                    <a:lnR>
                      <a:noFill/>
                    </a:lnR>
                    <a:lnT>
                      <a:noFill/>
                    </a:lnT>
                    <a:lnB w="38100" cap="flat" cmpd="sng" algn="ctr">
                      <a:solidFill>
                        <a:srgbClr val="FF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imes New Roman"/>
                        </a:rPr>
                        <a:t>143</a:t>
                      </a:r>
                    </a:p>
                  </a:txBody>
                  <a:tcPr marL="9525" marR="9525" marT="9525" marB="0" anchor="ctr">
                    <a:lnL>
                      <a:noFill/>
                    </a:lnL>
                    <a:lnR>
                      <a:noFill/>
                    </a:lnR>
                    <a:lnT>
                      <a:noFill/>
                    </a:lnT>
                    <a:lnB w="38100" cap="flat" cmpd="sng" algn="ctr">
                      <a:solidFill>
                        <a:srgbClr val="FF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imes New Roman"/>
                        </a:rPr>
                        <a:t>144</a:t>
                      </a:r>
                    </a:p>
                  </a:txBody>
                  <a:tcPr marL="9525" marR="9525" marT="9525" marB="0" anchor="ctr">
                    <a:lnL>
                      <a:noFill/>
                    </a:lnL>
                    <a:lnR>
                      <a:noFill/>
                    </a:lnR>
                    <a:lnT>
                      <a:noFill/>
                    </a:lnT>
                    <a:lnB w="38100" cap="flat" cmpd="sng" algn="ctr">
                      <a:solidFill>
                        <a:srgbClr val="FF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imes New Roman"/>
                        </a:rPr>
                        <a:t>135</a:t>
                      </a:r>
                    </a:p>
                  </a:txBody>
                  <a:tcPr marL="9525" marR="9525" marT="9525" marB="0" anchor="ctr">
                    <a:lnL>
                      <a:noFill/>
                    </a:lnL>
                    <a:lnR>
                      <a:noFill/>
                    </a:lnR>
                    <a:lnT>
                      <a:noFill/>
                    </a:lnT>
                    <a:lnB w="38100" cap="flat" cmpd="sng" algn="ctr">
                      <a:solidFill>
                        <a:srgbClr val="FF0000"/>
                      </a:solidFill>
                      <a:prstDash val="solid"/>
                      <a:round/>
                      <a:headEnd type="none" w="med" len="med"/>
                      <a:tailEnd type="none" w="med" len="med"/>
                    </a:lnB>
                  </a:tcPr>
                </a:tc>
              </a:tr>
              <a:tr h="297267">
                <a:tc>
                  <a:txBody>
                    <a:bodyPr/>
                    <a:lstStyle/>
                    <a:p>
                      <a:pPr algn="l" fontAlgn="b"/>
                      <a:r>
                        <a:rPr lang="en-US" sz="1800" b="0" i="0" u="none" strike="noStrike" dirty="0">
                          <a:solidFill>
                            <a:srgbClr val="000000"/>
                          </a:solidFill>
                          <a:latin typeface="Times New Roman"/>
                        </a:rPr>
                        <a:t>Pass-through elasticity (maize)</a:t>
                      </a:r>
                    </a:p>
                  </a:txBody>
                  <a:tcPr marL="9525" marR="9525" marT="9525" marB="0" anchor="b">
                    <a:lnL w="38100" cap="flat" cmpd="sng" algn="ctr">
                      <a:solidFill>
                        <a:srgbClr val="FF0000"/>
                      </a:solidFill>
                      <a:prstDash val="solid"/>
                      <a:round/>
                      <a:headEnd type="none" w="med" len="med"/>
                      <a:tailEnd type="none" w="med" len="med"/>
                    </a:lnL>
                    <a:lnR>
                      <a:noFill/>
                    </a:lnR>
                    <a:lnT w="38100" cap="flat" cmpd="sng" algn="ctr">
                      <a:solidFill>
                        <a:srgbClr val="FF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latin typeface="Times New Roman"/>
                        </a:rPr>
                        <a:t>0.823</a:t>
                      </a:r>
                    </a:p>
                  </a:txBody>
                  <a:tcPr marL="9525" marR="9525" marT="9525" marB="0" anchor="ctr">
                    <a:lnL>
                      <a:noFill/>
                    </a:lnL>
                    <a:lnR>
                      <a:noFill/>
                    </a:lnR>
                    <a:lnT w="38100" cap="flat" cmpd="sng" algn="ctr">
                      <a:solidFill>
                        <a:srgbClr val="FF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latin typeface="Times New Roman"/>
                        </a:rPr>
                        <a:t>0.215</a:t>
                      </a:r>
                    </a:p>
                  </a:txBody>
                  <a:tcPr marL="9525" marR="9525" marT="9525" marB="0" anchor="ctr">
                    <a:lnL>
                      <a:noFill/>
                    </a:lnL>
                    <a:lnR>
                      <a:noFill/>
                    </a:lnR>
                    <a:lnT w="38100" cap="flat" cmpd="sng" algn="ctr">
                      <a:solidFill>
                        <a:srgbClr val="FF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latin typeface="Times New Roman"/>
                        </a:rPr>
                        <a:t>0.436</a:t>
                      </a:r>
                    </a:p>
                  </a:txBody>
                  <a:tcPr marL="9525" marR="9525" marT="9525" marB="0" anchor="ctr">
                    <a:lnL>
                      <a:noFill/>
                    </a:lnL>
                    <a:lnR>
                      <a:noFill/>
                    </a:lnR>
                    <a:lnT w="38100" cap="flat" cmpd="sng" algn="ctr">
                      <a:solidFill>
                        <a:srgbClr val="FF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latin typeface="Times New Roman"/>
                        </a:rPr>
                        <a:t>0.467</a:t>
                      </a:r>
                    </a:p>
                  </a:txBody>
                  <a:tcPr marL="9525" marR="9525" marT="9525" marB="0" anchor="ctr">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a:noFill/>
                    </a:lnB>
                  </a:tcPr>
                </a:tc>
              </a:tr>
              <a:tr h="295367">
                <a:tc>
                  <a:txBody>
                    <a:bodyPr/>
                    <a:lstStyle/>
                    <a:p>
                      <a:pPr algn="l" fontAlgn="b"/>
                      <a:r>
                        <a:rPr lang="en-US" sz="1800" b="0" i="0" u="none" strike="noStrike" dirty="0">
                          <a:solidFill>
                            <a:srgbClr val="000000"/>
                          </a:solidFill>
                          <a:latin typeface="Times New Roman"/>
                        </a:rPr>
                        <a:t>Pass-through elasticity (oil)</a:t>
                      </a:r>
                    </a:p>
                  </a:txBody>
                  <a:tcPr marL="9525" marR="9525" marT="9525"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r>
                        <a:rPr lang="en-US" sz="1800" b="0" i="0" u="none" strike="noStrike" dirty="0">
                          <a:solidFill>
                            <a:srgbClr val="000000"/>
                          </a:solidFill>
                          <a:latin typeface="Times New Roman"/>
                        </a:rPr>
                        <a:t>0.356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0.306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0.195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0.235</a:t>
                      </a:r>
                    </a:p>
                  </a:txBody>
                  <a:tcPr marL="9525" marR="9525" marT="9525" marB="0" anchor="b">
                    <a:lnL>
                      <a:noFill/>
                    </a:lnL>
                    <a:lnR w="38100" cap="flat" cmpd="sng" algn="ctr">
                      <a:solidFill>
                        <a:srgbClr val="FF0000"/>
                      </a:solidFill>
                      <a:prstDash val="solid"/>
                      <a:round/>
                      <a:headEnd type="none" w="med" len="med"/>
                      <a:tailEnd type="none" w="med" len="med"/>
                    </a:lnR>
                    <a:lnT>
                      <a:noFill/>
                    </a:lnT>
                    <a:lnB>
                      <a:noFill/>
                    </a:lnB>
                  </a:tcPr>
                </a:tc>
              </a:tr>
              <a:tr h="295367">
                <a:tc>
                  <a:txBody>
                    <a:bodyPr/>
                    <a:lstStyle/>
                    <a:p>
                      <a:pPr algn="l" fontAlgn="b"/>
                      <a:r>
                        <a:rPr lang="en-US" sz="1800" b="0" i="0" u="none" strike="noStrike">
                          <a:solidFill>
                            <a:srgbClr val="000000"/>
                          </a:solidFill>
                          <a:latin typeface="Times New Roman"/>
                        </a:rPr>
                        <a:t>Pass-through elasticity (ER)</a:t>
                      </a:r>
                    </a:p>
                  </a:txBody>
                  <a:tcPr marL="9525" marR="9525" marT="9525" marB="0" anchor="b">
                    <a:lnL w="38100" cap="flat" cmpd="sng" algn="ctr">
                      <a:solidFill>
                        <a:srgbClr val="FF0000"/>
                      </a:solidFill>
                      <a:prstDash val="solid"/>
                      <a:round/>
                      <a:headEnd type="none" w="med" len="med"/>
                      <a:tailEnd type="none" w="med" len="med"/>
                    </a:lnL>
                    <a:lnR>
                      <a:noFill/>
                    </a:lnR>
                    <a:lnT>
                      <a:noFill/>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0.202</a:t>
                      </a:r>
                    </a:p>
                  </a:txBody>
                  <a:tcPr marL="9525" marR="9525" marT="9525" marB="0" anchor="b">
                    <a:lnL>
                      <a:noFill/>
                    </a:lnL>
                    <a:lnR>
                      <a:noFill/>
                    </a:lnR>
                    <a:lnT>
                      <a:noFill/>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2.140</a:t>
                      </a:r>
                    </a:p>
                  </a:txBody>
                  <a:tcPr marL="9525" marR="9525" marT="9525" marB="0" anchor="b">
                    <a:lnL>
                      <a:noFill/>
                    </a:lnL>
                    <a:lnR>
                      <a:noFill/>
                    </a:lnR>
                    <a:lnT>
                      <a:noFill/>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0.383</a:t>
                      </a:r>
                    </a:p>
                  </a:txBody>
                  <a:tcPr marL="9525" marR="9525" marT="9525" marB="0" anchor="b">
                    <a:lnL>
                      <a:noFill/>
                    </a:lnL>
                    <a:lnR>
                      <a:noFill/>
                    </a:lnR>
                    <a:lnT>
                      <a:noFill/>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1.334</a:t>
                      </a:r>
                    </a:p>
                  </a:txBody>
                  <a:tcPr marL="9525" marR="9525" marT="9525" marB="0" anchor="b">
                    <a:lnL>
                      <a:noFill/>
                    </a:lnL>
                    <a:lnR w="38100" cap="flat" cmpd="sng" algn="ctr">
                      <a:solidFill>
                        <a:srgbClr val="FF0000"/>
                      </a:solidFill>
                      <a:prstDash val="solid"/>
                      <a:round/>
                      <a:headEnd type="none" w="med" len="med"/>
                      <a:tailEnd type="none" w="med" len="med"/>
                    </a:lnR>
                    <a:lnT>
                      <a:noFill/>
                    </a:lnT>
                    <a:lnB w="38100" cap="flat" cmpd="sng" algn="ctr">
                      <a:solidFill>
                        <a:srgbClr val="FF0000"/>
                      </a:solidFill>
                      <a:prstDash val="solid"/>
                      <a:round/>
                      <a:headEnd type="none" w="med" len="med"/>
                      <a:tailEnd type="none" w="med" len="med"/>
                    </a:lnB>
                  </a:tcPr>
                </a:tc>
              </a:tr>
              <a:tr h="295367">
                <a:tc>
                  <a:txBody>
                    <a:bodyPr/>
                    <a:lstStyle/>
                    <a:p>
                      <a:pPr algn="l" fontAlgn="b"/>
                      <a:r>
                        <a:rPr lang="en-US" sz="1800" b="0" i="0" u="none" strike="noStrike">
                          <a:solidFill>
                            <a:srgbClr val="000000"/>
                          </a:solidFill>
                          <a:latin typeface="Times New Roman"/>
                        </a:rPr>
                        <a:t>Mean dep. variable</a:t>
                      </a:r>
                    </a:p>
                  </a:txBody>
                  <a:tcPr marL="9525" marR="9525" marT="9525" marB="0" anchor="b">
                    <a:lnL>
                      <a:noFill/>
                    </a:lnL>
                    <a:lnR>
                      <a:noFill/>
                    </a:lnR>
                    <a:lnT w="381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imes New Roman"/>
                        </a:rPr>
                        <a:t>2.039</a:t>
                      </a:r>
                    </a:p>
                  </a:txBody>
                  <a:tcPr marL="9525" marR="9525" marT="9525" marB="0" anchor="ctr">
                    <a:lnL>
                      <a:noFill/>
                    </a:lnL>
                    <a:lnR>
                      <a:noFill/>
                    </a:lnR>
                    <a:lnT w="381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imes New Roman"/>
                        </a:rPr>
                        <a:t>17.538</a:t>
                      </a:r>
                    </a:p>
                  </a:txBody>
                  <a:tcPr marL="9525" marR="9525" marT="9525" marB="0" anchor="ctr">
                    <a:lnL>
                      <a:noFill/>
                    </a:lnL>
                    <a:lnR>
                      <a:noFill/>
                    </a:lnR>
                    <a:lnT w="381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imes New Roman"/>
                        </a:rPr>
                        <a:t>244.617</a:t>
                      </a:r>
                    </a:p>
                  </a:txBody>
                  <a:tcPr marL="9525" marR="9525" marT="9525" marB="0" anchor="ctr">
                    <a:lnL>
                      <a:noFill/>
                    </a:lnL>
                    <a:lnR>
                      <a:noFill/>
                    </a:lnR>
                    <a:lnT w="381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Times New Roman"/>
                        </a:rPr>
                        <a:t>394.433</a:t>
                      </a:r>
                    </a:p>
                  </a:txBody>
                  <a:tcPr marL="9525" marR="9525" marT="9525" marB="0" anchor="ctr">
                    <a:lnL>
                      <a:noFill/>
                    </a:lnL>
                    <a:lnR>
                      <a:noFill/>
                    </a:lnR>
                    <a:lnT w="381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0686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1134862"/>
            <a:ext cx="8229600" cy="5570738"/>
          </a:xfrm>
        </p:spPr>
        <p:txBody>
          <a:bodyPr>
            <a:normAutofit/>
          </a:bodyPr>
          <a:lstStyle/>
          <a:p>
            <a:pPr marL="0" indent="0">
              <a:lnSpc>
                <a:spcPct val="90000"/>
              </a:lnSpc>
              <a:spcAft>
                <a:spcPts val="1200"/>
              </a:spcAft>
              <a:buNone/>
            </a:pPr>
            <a:r>
              <a:rPr lang="en-US" altLang="ja-JP" sz="2800" b="1" u="sng" dirty="0">
                <a:latin typeface="Calibri" pitchFamily="34" charset="0"/>
              </a:rPr>
              <a:t>3. Global – POE maize price linkages</a:t>
            </a:r>
          </a:p>
          <a:p>
            <a:pPr>
              <a:lnSpc>
                <a:spcPct val="90000"/>
              </a:lnSpc>
              <a:spcAft>
                <a:spcPts val="1200"/>
              </a:spcAft>
              <a:buFontTx/>
              <a:buChar char="-"/>
            </a:pPr>
            <a:endParaRPr lang="en-US" altLang="ja-JP" sz="2800" dirty="0" smtClean="0">
              <a:latin typeface="Calibri" pitchFamily="34" charset="0"/>
            </a:endParaRPr>
          </a:p>
        </p:txBody>
      </p:sp>
      <p:sp>
        <p:nvSpPr>
          <p:cNvPr id="5" name="Rectangle 2"/>
          <p:cNvSpPr txBox="1">
            <a:spLocks noChangeArrowheads="1"/>
          </p:cNvSpPr>
          <p:nvPr/>
        </p:nvSpPr>
        <p:spPr bwMode="auto">
          <a:xfrm>
            <a:off x="5715000" y="-76200"/>
            <a:ext cx="320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dirty="0" smtClean="0">
                <a:solidFill>
                  <a:schemeClr val="bg1"/>
                </a:solidFill>
                <a:latin typeface="Calibri" pitchFamily="34" charset="0"/>
              </a:rPr>
              <a:t>Results</a:t>
            </a:r>
            <a:endParaRPr lang="en-US" altLang="ja-JP" dirty="0" smtClean="0">
              <a:latin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92750943"/>
              </p:ext>
            </p:extLst>
          </p:nvPr>
        </p:nvGraphicFramePr>
        <p:xfrm>
          <a:off x="304799" y="1600204"/>
          <a:ext cx="8382001" cy="4876795"/>
        </p:xfrm>
        <a:graphic>
          <a:graphicData uri="http://schemas.openxmlformats.org/drawingml/2006/table">
            <a:tbl>
              <a:tblPr/>
              <a:tblGrid>
                <a:gridCol w="2667001"/>
                <a:gridCol w="1240917"/>
                <a:gridCol w="1491361"/>
                <a:gridCol w="1491361"/>
                <a:gridCol w="1491361"/>
              </a:tblGrid>
              <a:tr h="334682">
                <a:tc gridSpan="5">
                  <a:txBody>
                    <a:bodyPr/>
                    <a:lstStyle/>
                    <a:p>
                      <a:pPr algn="ctr" fontAlgn="b"/>
                      <a:r>
                        <a:rPr lang="en-US" sz="1800" b="0" i="0" u="none" strike="noStrike" dirty="0">
                          <a:solidFill>
                            <a:sysClr val="windowText" lastClr="000000"/>
                          </a:solidFill>
                          <a:latin typeface="Times New Roman"/>
                        </a:rPr>
                        <a:t>Table 9. POE maize and global maize and oil, second-stage asymmetric ECM results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4682">
                <a:tc>
                  <a:txBody>
                    <a:bodyPr/>
                    <a:lstStyle/>
                    <a:p>
                      <a:pPr algn="l" fontAlgn="b"/>
                      <a:r>
                        <a:rPr lang="en-US" sz="1800" b="0" i="0" u="none" strike="noStrike">
                          <a:solidFill>
                            <a:sysClr val="windowText" lastClr="000000"/>
                          </a:solidFill>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Ethiopia</a:t>
                      </a:r>
                    </a:p>
                  </a:txBody>
                  <a:tcPr marL="9525" marR="9525" marT="9525" marB="0" anchor="b">
                    <a:lnL>
                      <a:noFill/>
                    </a:lnL>
                    <a:lnR>
                      <a:noFill/>
                    </a:lnR>
                    <a:lnT w="635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Kenya</a:t>
                      </a:r>
                    </a:p>
                  </a:txBody>
                  <a:tcPr marL="9525" marR="9525" marT="9525" marB="0" anchor="b">
                    <a:lnL>
                      <a:noFill/>
                    </a:lnL>
                    <a:lnR>
                      <a:noFill/>
                    </a:lnR>
                    <a:lnT w="635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Tanzania</a:t>
                      </a:r>
                    </a:p>
                  </a:txBody>
                  <a:tcPr marL="9525" marR="9525" marT="9525" marB="0" anchor="b">
                    <a:lnL>
                      <a:noFill/>
                    </a:lnL>
                    <a:lnR>
                      <a:noFill/>
                    </a:lnR>
                    <a:lnT w="635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Uganda</a:t>
                      </a:r>
                    </a:p>
                  </a:txBody>
                  <a:tcPr marL="9525" marR="9525" marT="9525" marB="0" anchor="b">
                    <a:lnL>
                      <a:noFill/>
                    </a:lnL>
                    <a:lnR>
                      <a:noFill/>
                    </a:lnR>
                    <a:lnT w="635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98431">
                <a:tc>
                  <a:txBody>
                    <a:bodyPr/>
                    <a:lstStyle/>
                    <a:p>
                      <a:pPr algn="l" fontAlgn="b"/>
                      <a:r>
                        <a:rPr lang="en-US" sz="1800" b="0" i="0" u="none" strike="noStrike">
                          <a:solidFill>
                            <a:sysClr val="windowText" lastClr="000000"/>
                          </a:solidFill>
                          <a:latin typeface="Times New Roman"/>
                        </a:rPr>
                        <a:t>L.ECT</a:t>
                      </a:r>
                      <a:r>
                        <a:rPr lang="en-US" sz="1800" b="0" i="1" u="none" strike="noStrike" baseline="30000">
                          <a:solidFill>
                            <a:sysClr val="windowText" lastClr="000000"/>
                          </a:solidFill>
                          <a:latin typeface="Times New Roman"/>
                        </a:rPr>
                        <a:t>neg</a:t>
                      </a:r>
                      <a:endParaRPr lang="en-US" sz="1800" b="0" i="0" u="none" strike="noStrike">
                        <a:solidFill>
                          <a:sysClr val="windowText" lastClr="000000"/>
                        </a:solidFill>
                        <a:latin typeface="Times New Roman"/>
                      </a:endParaRPr>
                    </a:p>
                  </a:txBody>
                  <a:tcPr marL="9525" marR="9525" marT="9525"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ysClr val="windowText" lastClr="000000"/>
                          </a:solidFill>
                          <a:latin typeface="Times New Roman"/>
                        </a:rPr>
                        <a:t>-0.062</a:t>
                      </a:r>
                    </a:p>
                  </a:txBody>
                  <a:tcPr marL="9525" marR="9525" marT="9525" marB="0" anchor="b">
                    <a:lnL w="38100" cap="flat" cmpd="sng" algn="ctr">
                      <a:solidFill>
                        <a:srgbClr val="FF0000"/>
                      </a:solidFill>
                      <a:prstDash val="solid"/>
                      <a:round/>
                      <a:headEnd type="none" w="med" len="med"/>
                      <a:tailEnd type="none" w="med" len="med"/>
                    </a:lnL>
                    <a:lnR>
                      <a:noFill/>
                    </a:lnR>
                    <a:lnT w="38100"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dirty="0">
                          <a:solidFill>
                            <a:sysClr val="windowText" lastClr="000000"/>
                          </a:solidFill>
                          <a:latin typeface="Times New Roman"/>
                        </a:rPr>
                        <a:t>-0.047</a:t>
                      </a:r>
                    </a:p>
                  </a:txBody>
                  <a:tcPr marL="9525" marR="9525" marT="9525" marB="0" anchor="b">
                    <a:lnL>
                      <a:noFill/>
                    </a:lnL>
                    <a:lnR>
                      <a:noFill/>
                    </a:lnR>
                    <a:lnT w="38100"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dirty="0">
                          <a:solidFill>
                            <a:sysClr val="windowText" lastClr="000000"/>
                          </a:solidFill>
                          <a:latin typeface="Times New Roman"/>
                        </a:rPr>
                        <a:t>-0.063</a:t>
                      </a:r>
                    </a:p>
                  </a:txBody>
                  <a:tcPr marL="9525" marR="9525" marT="9525" marB="0" anchor="b">
                    <a:lnL>
                      <a:noFill/>
                    </a:lnL>
                    <a:lnR>
                      <a:noFill/>
                    </a:lnR>
                    <a:lnT w="38100"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a:solidFill>
                            <a:sysClr val="windowText" lastClr="000000"/>
                          </a:solidFill>
                          <a:latin typeface="Times New Roman"/>
                        </a:rPr>
                        <a:t>-0.134*</a:t>
                      </a:r>
                    </a:p>
                  </a:txBody>
                  <a:tcPr marL="9525" marR="9525" marT="9525" marB="0" anchor="b">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a:noFill/>
                    </a:lnB>
                  </a:tcPr>
                </a:tc>
              </a:tr>
              <a:tr h="398431">
                <a:tc>
                  <a:txBody>
                    <a:bodyPr/>
                    <a:lstStyle/>
                    <a:p>
                      <a:pPr algn="l" fontAlgn="b"/>
                      <a:r>
                        <a:rPr lang="en-US" sz="1800" b="0" i="0" u="none" strike="noStrike">
                          <a:solidFill>
                            <a:sysClr val="windowText" lastClr="000000"/>
                          </a:solidFill>
                          <a:latin typeface="Times New Roman"/>
                        </a:rPr>
                        <a:t>L.ECT</a:t>
                      </a:r>
                      <a:r>
                        <a:rPr lang="en-US" sz="1800" b="0" i="1" u="none" strike="noStrike" baseline="30000">
                          <a:solidFill>
                            <a:sysClr val="windowText" lastClr="000000"/>
                          </a:solidFill>
                          <a:latin typeface="Times New Roman"/>
                        </a:rPr>
                        <a:t>pos</a:t>
                      </a:r>
                      <a:endParaRPr lang="en-US" sz="1800" b="0" i="0" u="none" strike="noStrike">
                        <a:solidFill>
                          <a:sysClr val="windowText" lastClr="000000"/>
                        </a:solidFill>
                        <a:latin typeface="Times New Roman"/>
                      </a:endParaRPr>
                    </a:p>
                  </a:txBody>
                  <a:tcPr marL="9525" marR="9525" marT="9525"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a:solidFill>
                            <a:sysClr val="windowText" lastClr="000000"/>
                          </a:solidFill>
                          <a:latin typeface="Times New Roman"/>
                        </a:rPr>
                        <a:t>-0.202***</a:t>
                      </a:r>
                    </a:p>
                  </a:txBody>
                  <a:tcPr marL="9525" marR="9525" marT="9525" marB="0" anchor="b">
                    <a:lnL w="38100" cap="flat" cmpd="sng" algn="ctr">
                      <a:solidFill>
                        <a:srgbClr val="FF0000"/>
                      </a:solidFill>
                      <a:prstDash val="solid"/>
                      <a:round/>
                      <a:headEnd type="none" w="med" len="med"/>
                      <a:tailEnd type="none" w="med" len="med"/>
                    </a:lnL>
                    <a:lnR>
                      <a:noFill/>
                    </a:lnR>
                    <a:lnT>
                      <a:noFill/>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-0.178***</a:t>
                      </a:r>
                    </a:p>
                  </a:txBody>
                  <a:tcPr marL="9525" marR="9525" marT="9525" marB="0" anchor="b">
                    <a:lnL>
                      <a:noFill/>
                    </a:lnL>
                    <a:lnR>
                      <a:noFill/>
                    </a:lnR>
                    <a:lnT>
                      <a:noFill/>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dirty="0">
                          <a:solidFill>
                            <a:sysClr val="windowText" lastClr="000000"/>
                          </a:solidFill>
                          <a:latin typeface="Times New Roman"/>
                        </a:rPr>
                        <a:t>-0.124***</a:t>
                      </a:r>
                    </a:p>
                  </a:txBody>
                  <a:tcPr marL="9525" marR="9525" marT="9525" marB="0" anchor="b">
                    <a:lnL>
                      <a:noFill/>
                    </a:lnL>
                    <a:lnR>
                      <a:noFill/>
                    </a:lnR>
                    <a:lnT>
                      <a:noFill/>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dirty="0">
                          <a:solidFill>
                            <a:sysClr val="windowText" lastClr="000000"/>
                          </a:solidFill>
                          <a:latin typeface="Times New Roman"/>
                        </a:rPr>
                        <a:t>-0.172***</a:t>
                      </a:r>
                    </a:p>
                  </a:txBody>
                  <a:tcPr marL="9525" marR="9525" marT="9525" marB="0" anchor="b">
                    <a:lnL>
                      <a:noFill/>
                    </a:lnL>
                    <a:lnR w="38100" cap="flat" cmpd="sng" algn="ctr">
                      <a:solidFill>
                        <a:srgbClr val="FF0000"/>
                      </a:solidFill>
                      <a:prstDash val="solid"/>
                      <a:round/>
                      <a:headEnd type="none" w="med" len="med"/>
                      <a:tailEnd type="none" w="med" len="med"/>
                    </a:lnR>
                    <a:lnT>
                      <a:noFill/>
                    </a:lnT>
                    <a:lnB w="38100" cap="flat" cmpd="sng" algn="ctr">
                      <a:solidFill>
                        <a:srgbClr val="FF0000"/>
                      </a:solidFill>
                      <a:prstDash val="solid"/>
                      <a:round/>
                      <a:headEnd type="none" w="med" len="med"/>
                      <a:tailEnd type="none" w="med" len="med"/>
                    </a:lnB>
                  </a:tcPr>
                </a:tc>
              </a:tr>
              <a:tr h="334682">
                <a:tc>
                  <a:txBody>
                    <a:bodyPr/>
                    <a:lstStyle/>
                    <a:p>
                      <a:pPr algn="l" fontAlgn="b"/>
                      <a:r>
                        <a:rPr lang="en-US" sz="1800" b="0" i="0" u="none" strike="noStrike">
                          <a:solidFill>
                            <a:sysClr val="windowText" lastClr="000000"/>
                          </a:solidFill>
                          <a:latin typeface="Times New Roman"/>
                        </a:rPr>
                        <a:t>D.Domestic CPI</a:t>
                      </a:r>
                    </a:p>
                  </a:txBody>
                  <a:tcPr marL="9525" marR="9525" marT="9525" marB="0" anchor="b">
                    <a:lnL>
                      <a:noFill/>
                    </a:lnL>
                    <a:lnR>
                      <a:noFill/>
                    </a:lnR>
                    <a:lnT>
                      <a:noFill/>
                    </a:lnT>
                    <a:lnB>
                      <a:noFill/>
                    </a:lnB>
                  </a:tcPr>
                </a:tc>
                <a:tc>
                  <a:txBody>
                    <a:bodyPr/>
                    <a:lstStyle/>
                    <a:p>
                      <a:pPr algn="ctr" fontAlgn="b"/>
                      <a:r>
                        <a:rPr lang="en-US" sz="1800" b="0" i="0" u="none" strike="noStrike">
                          <a:solidFill>
                            <a:sysClr val="windowText" lastClr="000000"/>
                          </a:solidFill>
                          <a:latin typeface="Times New Roman"/>
                        </a:rPr>
                        <a:t>0.035***</a:t>
                      </a:r>
                    </a:p>
                  </a:txBody>
                  <a:tcPr marL="9525" marR="9525" marT="9525" marB="0" anchor="b">
                    <a:lnL>
                      <a:noFill/>
                    </a:lnL>
                    <a:lnR>
                      <a:noFill/>
                    </a:lnR>
                    <a:lnT w="38100"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a:solidFill>
                            <a:sysClr val="windowText" lastClr="000000"/>
                          </a:solidFill>
                          <a:latin typeface="Times New Roman"/>
                        </a:rPr>
                        <a:t>0.184**</a:t>
                      </a:r>
                    </a:p>
                  </a:txBody>
                  <a:tcPr marL="9525" marR="9525" marT="9525" marB="0" anchor="b">
                    <a:lnL>
                      <a:noFill/>
                    </a:lnL>
                    <a:lnR>
                      <a:noFill/>
                    </a:lnR>
                    <a:lnT w="38100"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a:solidFill>
                            <a:sysClr val="windowText" lastClr="000000"/>
                          </a:solidFill>
                          <a:latin typeface="Times New Roman"/>
                        </a:rPr>
                        <a:t>4.115**</a:t>
                      </a:r>
                    </a:p>
                  </a:txBody>
                  <a:tcPr marL="9525" marR="9525" marT="9525" marB="0" anchor="b">
                    <a:lnL>
                      <a:noFill/>
                    </a:lnL>
                    <a:lnR>
                      <a:noFill/>
                    </a:lnR>
                    <a:lnT w="38100"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a:solidFill>
                            <a:sysClr val="windowText" lastClr="000000"/>
                          </a:solidFill>
                          <a:latin typeface="Times New Roman"/>
                        </a:rPr>
                        <a:t>5.333*</a:t>
                      </a:r>
                    </a:p>
                  </a:txBody>
                  <a:tcPr marL="9525" marR="9525" marT="9525" marB="0" anchor="b">
                    <a:lnL>
                      <a:noFill/>
                    </a:lnL>
                    <a:lnR>
                      <a:noFill/>
                    </a:lnR>
                    <a:lnT w="38100" cap="flat" cmpd="sng" algn="ctr">
                      <a:solidFill>
                        <a:srgbClr val="FF0000"/>
                      </a:solidFill>
                      <a:prstDash val="solid"/>
                      <a:round/>
                      <a:headEnd type="none" w="med" len="med"/>
                      <a:tailEnd type="none" w="med" len="med"/>
                    </a:lnT>
                    <a:lnB>
                      <a:noFill/>
                    </a:lnB>
                  </a:tcPr>
                </a:tc>
              </a:tr>
              <a:tr h="334682">
                <a:tc>
                  <a:txBody>
                    <a:bodyPr/>
                    <a:lstStyle/>
                    <a:p>
                      <a:pPr algn="l" fontAlgn="b"/>
                      <a:r>
                        <a:rPr lang="en-US" sz="1800" b="0" i="0" u="none" strike="noStrike">
                          <a:solidFill>
                            <a:sysClr val="windowText" lastClr="000000"/>
                          </a:solidFill>
                          <a:latin typeface="Times New Roman"/>
                        </a:rPr>
                        <a:t>LD.POE price (Local/L)</a:t>
                      </a:r>
                    </a:p>
                  </a:txBody>
                  <a:tcPr marL="9525" marR="9525" marT="9525" marB="0" anchor="b">
                    <a:lnL>
                      <a:noFill/>
                    </a:lnL>
                    <a:lnR>
                      <a:noFill/>
                    </a:lnR>
                    <a:lnT>
                      <a:noFill/>
                    </a:lnT>
                    <a:lnB>
                      <a:noFill/>
                    </a:lnB>
                  </a:tcPr>
                </a:tc>
                <a:tc>
                  <a:txBody>
                    <a:bodyPr/>
                    <a:lstStyle/>
                    <a:p>
                      <a:pPr algn="ctr" fontAlgn="b"/>
                      <a:r>
                        <a:rPr lang="en-US" sz="1800" b="0" i="0" u="none" strike="noStrike">
                          <a:solidFill>
                            <a:sysClr val="windowText" lastClr="000000"/>
                          </a:solidFill>
                          <a:latin typeface="Times New Roman"/>
                        </a:rPr>
                        <a:t>0.13</a:t>
                      </a:r>
                    </a:p>
                  </a:txBody>
                  <a:tcPr marL="9525" marR="9525" marT="9525" marB="0" anchor="b">
                    <a:lnL>
                      <a:noFill/>
                    </a:lnL>
                    <a:lnR>
                      <a:noFill/>
                    </a:lnR>
                    <a:lnT>
                      <a:noFill/>
                    </a:lnT>
                    <a:lnB>
                      <a:noFill/>
                    </a:lnB>
                  </a:tcPr>
                </a:tc>
                <a:tc>
                  <a:txBody>
                    <a:bodyPr/>
                    <a:lstStyle/>
                    <a:p>
                      <a:pPr algn="ctr" fontAlgn="b"/>
                      <a:r>
                        <a:rPr lang="en-US" sz="1800" b="0" i="0" u="none" strike="noStrike">
                          <a:solidFill>
                            <a:sysClr val="windowText" lastClr="000000"/>
                          </a:solidFill>
                          <a:latin typeface="Times New Roman"/>
                        </a:rPr>
                        <a:t>0.266***</a:t>
                      </a:r>
                    </a:p>
                  </a:txBody>
                  <a:tcPr marL="9525" marR="9525" marT="9525" marB="0" anchor="b">
                    <a:lnL>
                      <a:noFill/>
                    </a:lnL>
                    <a:lnR>
                      <a:noFill/>
                    </a:lnR>
                    <a:lnT>
                      <a:noFill/>
                    </a:lnT>
                    <a:lnB>
                      <a:noFill/>
                    </a:lnB>
                  </a:tcPr>
                </a:tc>
                <a:tc>
                  <a:txBody>
                    <a:bodyPr/>
                    <a:lstStyle/>
                    <a:p>
                      <a:pPr algn="ctr" fontAlgn="b"/>
                      <a:r>
                        <a:rPr lang="en-US" sz="1800" b="0" i="0" u="none" strike="noStrike">
                          <a:solidFill>
                            <a:sysClr val="windowText" lastClr="000000"/>
                          </a:solidFill>
                          <a:latin typeface="Times New Roman"/>
                        </a:rPr>
                        <a:t>0.333***</a:t>
                      </a:r>
                    </a:p>
                  </a:txBody>
                  <a:tcPr marL="9525" marR="9525" marT="9525" marB="0" anchor="b">
                    <a:lnL>
                      <a:noFill/>
                    </a:lnL>
                    <a:lnR>
                      <a:noFill/>
                    </a:lnR>
                    <a:lnT>
                      <a:noFill/>
                    </a:lnT>
                    <a:lnB>
                      <a:noFill/>
                    </a:lnB>
                  </a:tcPr>
                </a:tc>
                <a:tc>
                  <a:txBody>
                    <a:bodyPr/>
                    <a:lstStyle/>
                    <a:p>
                      <a:pPr algn="ctr" fontAlgn="b"/>
                      <a:r>
                        <a:rPr lang="en-US" sz="1800" b="0" i="0" u="none" strike="noStrike">
                          <a:solidFill>
                            <a:sysClr val="windowText" lastClr="000000"/>
                          </a:solidFill>
                          <a:latin typeface="Times New Roman"/>
                        </a:rPr>
                        <a:t>0.275***</a:t>
                      </a:r>
                    </a:p>
                  </a:txBody>
                  <a:tcPr marL="9525" marR="9525" marT="9525" marB="0" anchor="b">
                    <a:lnL>
                      <a:noFill/>
                    </a:lnL>
                    <a:lnR>
                      <a:noFill/>
                    </a:lnR>
                    <a:lnT>
                      <a:noFill/>
                    </a:lnT>
                    <a:lnB>
                      <a:noFill/>
                    </a:lnB>
                  </a:tcPr>
                </a:tc>
              </a:tr>
              <a:tr h="334682">
                <a:tc>
                  <a:txBody>
                    <a:bodyPr/>
                    <a:lstStyle/>
                    <a:p>
                      <a:pPr algn="l" fontAlgn="b"/>
                      <a:r>
                        <a:rPr lang="en-US" sz="1800" b="0" i="0" u="none" strike="noStrike">
                          <a:solidFill>
                            <a:sysClr val="windowText" lastClr="000000"/>
                          </a:solidFill>
                          <a:latin typeface="Times New Roman"/>
                        </a:rPr>
                        <a:t>LD.Global maize ($/mt)</a:t>
                      </a:r>
                    </a:p>
                  </a:txBody>
                  <a:tcPr marL="9525" marR="9525" marT="9525" marB="0" anchor="b">
                    <a:lnL>
                      <a:noFill/>
                    </a:lnL>
                    <a:lnR>
                      <a:noFill/>
                    </a:lnR>
                    <a:lnT>
                      <a:noFill/>
                    </a:lnT>
                    <a:lnB>
                      <a:noFill/>
                    </a:lnB>
                  </a:tcPr>
                </a:tc>
                <a:tc>
                  <a:txBody>
                    <a:bodyPr/>
                    <a:lstStyle/>
                    <a:p>
                      <a:pPr algn="ctr" fontAlgn="b"/>
                      <a:r>
                        <a:rPr lang="en-US" sz="1800" b="0" i="0" u="none" strike="noStrike" dirty="0">
                          <a:solidFill>
                            <a:sysClr val="windowText" lastClr="000000"/>
                          </a:solidFill>
                          <a:latin typeface="Times New Roman"/>
                        </a:rPr>
                        <a:t>-0.004**</a:t>
                      </a:r>
                    </a:p>
                  </a:txBody>
                  <a:tcPr marL="9525" marR="9525" marT="9525" marB="0" anchor="b">
                    <a:lnL>
                      <a:noFill/>
                    </a:lnL>
                    <a:lnR>
                      <a:noFill/>
                    </a:lnR>
                    <a:lnT>
                      <a:noFill/>
                    </a:lnT>
                    <a:lnB w="28575" cap="flat" cmpd="sng" algn="ctr">
                      <a:solidFill>
                        <a:srgbClr val="FF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0.029*</a:t>
                      </a:r>
                    </a:p>
                  </a:txBody>
                  <a:tcPr marL="9525" marR="9525" marT="9525" marB="0" anchor="b">
                    <a:lnL>
                      <a:noFill/>
                    </a:lnL>
                    <a:lnR>
                      <a:noFill/>
                    </a:lnR>
                    <a:lnT>
                      <a:noFill/>
                    </a:lnT>
                    <a:lnB w="28575" cap="flat" cmpd="sng" algn="ctr">
                      <a:solidFill>
                        <a:srgbClr val="FF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-0.211</a:t>
                      </a:r>
                    </a:p>
                  </a:txBody>
                  <a:tcPr marL="9525" marR="9525" marT="9525" marB="0" anchor="b">
                    <a:lnL>
                      <a:noFill/>
                    </a:lnL>
                    <a:lnR>
                      <a:noFill/>
                    </a:lnR>
                    <a:lnT>
                      <a:noFill/>
                    </a:lnT>
                    <a:lnB w="28575" cap="flat" cmpd="sng" algn="ctr">
                      <a:solidFill>
                        <a:srgbClr val="FF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0.381</a:t>
                      </a:r>
                    </a:p>
                  </a:txBody>
                  <a:tcPr marL="9525" marR="9525" marT="9525" marB="0" anchor="b">
                    <a:lnL>
                      <a:noFill/>
                    </a:lnL>
                    <a:lnR>
                      <a:noFill/>
                    </a:lnR>
                    <a:lnT>
                      <a:noFill/>
                    </a:lnT>
                    <a:lnB w="28575" cap="flat" cmpd="sng" algn="ctr">
                      <a:solidFill>
                        <a:srgbClr val="FF0000"/>
                      </a:solidFill>
                      <a:prstDash val="solid"/>
                      <a:round/>
                      <a:headEnd type="none" w="med" len="med"/>
                      <a:tailEnd type="none" w="med" len="med"/>
                    </a:lnB>
                  </a:tcPr>
                </a:tc>
              </a:tr>
              <a:tr h="334682">
                <a:tc>
                  <a:txBody>
                    <a:bodyPr/>
                    <a:lstStyle/>
                    <a:p>
                      <a:pPr algn="l" fontAlgn="b"/>
                      <a:r>
                        <a:rPr lang="en-US" sz="1800" b="0" i="0" u="none" strike="noStrike" dirty="0" err="1">
                          <a:solidFill>
                            <a:sysClr val="windowText" lastClr="000000"/>
                          </a:solidFill>
                          <a:latin typeface="Times New Roman"/>
                        </a:rPr>
                        <a:t>LD.Global</a:t>
                      </a:r>
                      <a:r>
                        <a:rPr lang="en-US" sz="1800" b="0" i="0" u="none" strike="noStrike" dirty="0">
                          <a:solidFill>
                            <a:sysClr val="windowText" lastClr="000000"/>
                          </a:solidFill>
                          <a:latin typeface="Times New Roman"/>
                        </a:rPr>
                        <a:t> oil ($/</a:t>
                      </a:r>
                      <a:r>
                        <a:rPr lang="en-US" sz="1800" b="0" i="0" u="none" strike="noStrike" dirty="0" err="1">
                          <a:solidFill>
                            <a:sysClr val="windowText" lastClr="000000"/>
                          </a:solidFill>
                          <a:latin typeface="Times New Roman"/>
                        </a:rPr>
                        <a:t>bl</a:t>
                      </a:r>
                      <a:r>
                        <a:rPr lang="en-US" sz="1800" b="0" i="0" u="none" strike="noStrike" dirty="0">
                          <a:solidFill>
                            <a:sysClr val="windowText" lastClr="000000"/>
                          </a:solidFill>
                          <a:latin typeface="Times New Roman"/>
                        </a:rPr>
                        <a:t>)</a:t>
                      </a:r>
                    </a:p>
                  </a:txBody>
                  <a:tcPr marL="9525" marR="9525" marT="9525" marB="0" anchor="b">
                    <a:lnL>
                      <a:noFill/>
                    </a:lnL>
                    <a:lnR w="28575"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ysClr val="windowText" lastClr="000000"/>
                          </a:solidFill>
                          <a:latin typeface="Times New Roman"/>
                        </a:rPr>
                        <a:t>0.001</a:t>
                      </a:r>
                    </a:p>
                  </a:txBody>
                  <a:tcPr marL="9525" marR="9525" marT="9525" marB="0" anchor="b">
                    <a:lnL w="28575" cap="flat" cmpd="sng" algn="ctr">
                      <a:solidFill>
                        <a:srgbClr val="FF0000"/>
                      </a:solidFill>
                      <a:prstDash val="solid"/>
                      <a:round/>
                      <a:headEnd type="none" w="med" len="med"/>
                      <a:tailEnd type="none" w="med" len="med"/>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-0.04</a:t>
                      </a:r>
                    </a:p>
                  </a:txBody>
                  <a:tcPr marL="9525" marR="9525" marT="9525" marB="0" anchor="b">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-0.298</a:t>
                      </a:r>
                    </a:p>
                  </a:txBody>
                  <a:tcPr marL="9525" marR="9525" marT="9525" marB="0" anchor="b">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800" b="0" i="0" u="none" strike="noStrike" dirty="0">
                          <a:solidFill>
                            <a:sysClr val="windowText" lastClr="000000"/>
                          </a:solidFill>
                          <a:latin typeface="Times New Roman"/>
                        </a:rPr>
                        <a:t>-0.918</a:t>
                      </a:r>
                    </a:p>
                  </a:txBody>
                  <a:tcPr marL="9525" marR="9525" marT="9525" marB="0" anchor="b">
                    <a:lnL>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r>
              <a:tr h="334682">
                <a:tc>
                  <a:txBody>
                    <a:bodyPr/>
                    <a:lstStyle/>
                    <a:p>
                      <a:pPr algn="l" fontAlgn="b"/>
                      <a:r>
                        <a:rPr lang="en-US" sz="1800" b="0" i="0" u="none" strike="noStrike">
                          <a:solidFill>
                            <a:sysClr val="windowText" lastClr="000000"/>
                          </a:solidFill>
                          <a:latin typeface="Times New Roman"/>
                        </a:rPr>
                        <a:t>LD.ER Local/USD</a:t>
                      </a:r>
                    </a:p>
                  </a:txBody>
                  <a:tcPr marL="9525" marR="9525" marT="9525" marB="0" anchor="b">
                    <a:lnL>
                      <a:noFill/>
                    </a:lnL>
                    <a:lnR>
                      <a:noFill/>
                    </a:lnR>
                    <a:lnT>
                      <a:noFill/>
                    </a:lnT>
                    <a:lnB>
                      <a:noFill/>
                    </a:lnB>
                  </a:tcPr>
                </a:tc>
                <a:tc>
                  <a:txBody>
                    <a:bodyPr/>
                    <a:lstStyle/>
                    <a:p>
                      <a:pPr algn="ctr" fontAlgn="b"/>
                      <a:r>
                        <a:rPr lang="en-US" sz="1800" b="0" i="0" u="none" strike="noStrike">
                          <a:solidFill>
                            <a:sysClr val="windowText" lastClr="000000"/>
                          </a:solidFill>
                          <a:latin typeface="Times New Roman"/>
                        </a:rPr>
                        <a:t>-0.029</a:t>
                      </a:r>
                    </a:p>
                  </a:txBody>
                  <a:tcPr marL="9525" marR="9525" marT="9525" marB="0" anchor="b">
                    <a:lnL>
                      <a:noFill/>
                    </a:lnL>
                    <a:lnR>
                      <a:noFill/>
                    </a:lnR>
                    <a:lnT w="28575"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a:solidFill>
                            <a:sysClr val="windowText" lastClr="000000"/>
                          </a:solidFill>
                          <a:latin typeface="Times New Roman"/>
                        </a:rPr>
                        <a:t>0.145</a:t>
                      </a:r>
                    </a:p>
                  </a:txBody>
                  <a:tcPr marL="9525" marR="9525" marT="9525" marB="0" anchor="b">
                    <a:lnL>
                      <a:noFill/>
                    </a:lnL>
                    <a:lnR>
                      <a:noFill/>
                    </a:lnR>
                    <a:lnT w="28575"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a:solidFill>
                            <a:sysClr val="windowText" lastClr="000000"/>
                          </a:solidFill>
                          <a:latin typeface="Times New Roman"/>
                        </a:rPr>
                        <a:t>-0.065</a:t>
                      </a:r>
                    </a:p>
                  </a:txBody>
                  <a:tcPr marL="9525" marR="9525" marT="9525" marB="0" anchor="b">
                    <a:lnL>
                      <a:noFill/>
                    </a:lnL>
                    <a:lnR>
                      <a:noFill/>
                    </a:lnR>
                    <a:lnT w="28575"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a:solidFill>
                            <a:sysClr val="windowText" lastClr="000000"/>
                          </a:solidFill>
                          <a:latin typeface="Times New Roman"/>
                        </a:rPr>
                        <a:t>-0.073</a:t>
                      </a:r>
                    </a:p>
                  </a:txBody>
                  <a:tcPr marL="9525" marR="9525" marT="9525" marB="0" anchor="b">
                    <a:lnL>
                      <a:noFill/>
                    </a:lnL>
                    <a:lnR>
                      <a:noFill/>
                    </a:lnR>
                    <a:lnT w="28575" cap="flat" cmpd="sng" algn="ctr">
                      <a:solidFill>
                        <a:srgbClr val="FF0000"/>
                      </a:solidFill>
                      <a:prstDash val="solid"/>
                      <a:round/>
                      <a:headEnd type="none" w="med" len="med"/>
                      <a:tailEnd type="none" w="med" len="med"/>
                    </a:lnT>
                    <a:lnB>
                      <a:noFill/>
                    </a:lnB>
                  </a:tcPr>
                </a:tc>
              </a:tr>
              <a:tr h="334682">
                <a:tc>
                  <a:txBody>
                    <a:bodyPr/>
                    <a:lstStyle/>
                    <a:p>
                      <a:pPr algn="l" fontAlgn="b"/>
                      <a:r>
                        <a:rPr lang="en-US" sz="1800" b="0" i="0" u="none" strike="noStrike">
                          <a:solidFill>
                            <a:sysClr val="windowText" lastClr="000000"/>
                          </a:solidFill>
                          <a:latin typeface="Times New Roman"/>
                        </a:rPr>
                        <a:t>LD.Domestic CPI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-0.003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0.035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0.525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0.167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98431">
                <a:tc>
                  <a:txBody>
                    <a:bodyPr/>
                    <a:lstStyle/>
                    <a:p>
                      <a:pPr algn="l" fontAlgn="b"/>
                      <a:r>
                        <a:rPr lang="en-US" sz="1800" b="0" i="0" u="none" strike="noStrike">
                          <a:solidFill>
                            <a:sysClr val="windowText" lastClr="000000"/>
                          </a:solidFill>
                          <a:latin typeface="Times New Roman"/>
                        </a:rPr>
                        <a:t>R</a:t>
                      </a:r>
                      <a:r>
                        <a:rPr lang="en-US" sz="1800" b="0" i="0" u="none" strike="noStrike" baseline="30000">
                          <a:solidFill>
                            <a:sysClr val="windowText" lastClr="000000"/>
                          </a:solidFill>
                          <a:latin typeface="Times New Roman"/>
                        </a:rPr>
                        <a:t>2</a:t>
                      </a:r>
                      <a:endParaRPr lang="en-US" sz="1800" b="0" i="0" u="none" strike="noStrike">
                        <a:solidFill>
                          <a:sysClr val="windowText" lastClr="000000"/>
                        </a:solidFill>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ysClr val="windowText" lastClr="000000"/>
                          </a:solidFill>
                          <a:latin typeface="Times New Roman"/>
                        </a:rPr>
                        <a:t>0.47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ysClr val="windowText" lastClr="000000"/>
                          </a:solidFill>
                          <a:latin typeface="Times New Roman"/>
                        </a:rPr>
                        <a:t>0.23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ysClr val="windowText" lastClr="000000"/>
                          </a:solidFill>
                          <a:latin typeface="Times New Roman"/>
                        </a:rPr>
                        <a:t>0.25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ysClr val="windowText" lastClr="000000"/>
                          </a:solidFill>
                          <a:latin typeface="Times New Roman"/>
                        </a:rPr>
                        <a:t>0.20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34682">
                <a:tc>
                  <a:txBody>
                    <a:bodyPr/>
                    <a:lstStyle/>
                    <a:p>
                      <a:pPr algn="l" fontAlgn="b"/>
                      <a:r>
                        <a:rPr lang="en-US" sz="1800" b="0" i="0" u="none" strike="noStrike">
                          <a:solidFill>
                            <a:sysClr val="windowText" lastClr="000000"/>
                          </a:solidFill>
                          <a:latin typeface="Times New Roman"/>
                        </a:rPr>
                        <a:t>N</a:t>
                      </a:r>
                    </a:p>
                  </a:txBody>
                  <a:tcPr marL="9525" marR="9525" marT="9525" marB="0" anchor="b">
                    <a:lnL>
                      <a:noFill/>
                    </a:lnL>
                    <a:lnR>
                      <a:noFill/>
                    </a:lnR>
                    <a:lnT>
                      <a:noFill/>
                    </a:lnT>
                    <a:lnB>
                      <a:noFill/>
                    </a:lnB>
                  </a:tcPr>
                </a:tc>
                <a:tc>
                  <a:txBody>
                    <a:bodyPr/>
                    <a:lstStyle/>
                    <a:p>
                      <a:pPr algn="ctr" fontAlgn="b"/>
                      <a:r>
                        <a:rPr lang="en-US" sz="1800" b="0" i="0" u="none" strike="noStrike">
                          <a:solidFill>
                            <a:sysClr val="windowText" lastClr="000000"/>
                          </a:solidFill>
                          <a:latin typeface="Times New Roman"/>
                        </a:rPr>
                        <a:t>142</a:t>
                      </a:r>
                    </a:p>
                  </a:txBody>
                  <a:tcPr marL="9525" marR="9525" marT="9525" marB="0" anchor="b">
                    <a:lnL>
                      <a:noFill/>
                    </a:lnL>
                    <a:lnR>
                      <a:noFill/>
                    </a:lnR>
                    <a:lnT>
                      <a:noFill/>
                    </a:lnT>
                    <a:lnB>
                      <a:noFill/>
                    </a:lnB>
                  </a:tcPr>
                </a:tc>
                <a:tc>
                  <a:txBody>
                    <a:bodyPr/>
                    <a:lstStyle/>
                    <a:p>
                      <a:pPr algn="ctr" fontAlgn="b"/>
                      <a:r>
                        <a:rPr lang="en-US" sz="1800" b="0" i="0" u="none" strike="noStrike">
                          <a:solidFill>
                            <a:sysClr val="windowText" lastClr="000000"/>
                          </a:solidFill>
                          <a:latin typeface="Times New Roman"/>
                        </a:rPr>
                        <a:t>141</a:t>
                      </a:r>
                    </a:p>
                  </a:txBody>
                  <a:tcPr marL="9525" marR="9525" marT="9525" marB="0" anchor="b">
                    <a:lnL>
                      <a:noFill/>
                    </a:lnL>
                    <a:lnR>
                      <a:noFill/>
                    </a:lnR>
                    <a:lnT>
                      <a:noFill/>
                    </a:lnT>
                    <a:lnB>
                      <a:noFill/>
                    </a:lnB>
                  </a:tcPr>
                </a:tc>
                <a:tc>
                  <a:txBody>
                    <a:bodyPr/>
                    <a:lstStyle/>
                    <a:p>
                      <a:pPr algn="ctr" fontAlgn="b"/>
                      <a:r>
                        <a:rPr lang="en-US" sz="1800" b="0" i="0" u="none" strike="noStrike">
                          <a:solidFill>
                            <a:sysClr val="windowText" lastClr="000000"/>
                          </a:solidFill>
                          <a:latin typeface="Times New Roman"/>
                        </a:rPr>
                        <a:t>142</a:t>
                      </a:r>
                    </a:p>
                  </a:txBody>
                  <a:tcPr marL="9525" marR="9525" marT="9525" marB="0" anchor="b">
                    <a:lnL>
                      <a:noFill/>
                    </a:lnL>
                    <a:lnR>
                      <a:noFill/>
                    </a:lnR>
                    <a:lnT>
                      <a:noFill/>
                    </a:lnT>
                    <a:lnB>
                      <a:noFill/>
                    </a:lnB>
                  </a:tcPr>
                </a:tc>
                <a:tc>
                  <a:txBody>
                    <a:bodyPr/>
                    <a:lstStyle/>
                    <a:p>
                      <a:pPr algn="ctr" fontAlgn="b"/>
                      <a:r>
                        <a:rPr lang="en-US" sz="1800" b="0" i="0" u="none" strike="noStrike">
                          <a:solidFill>
                            <a:sysClr val="windowText" lastClr="000000"/>
                          </a:solidFill>
                          <a:latin typeface="Times New Roman"/>
                        </a:rPr>
                        <a:t>133</a:t>
                      </a:r>
                    </a:p>
                  </a:txBody>
                  <a:tcPr marL="9525" marR="9525" marT="9525" marB="0" anchor="b">
                    <a:lnL>
                      <a:noFill/>
                    </a:lnL>
                    <a:lnR>
                      <a:noFill/>
                    </a:lnR>
                    <a:lnT>
                      <a:noFill/>
                    </a:lnT>
                    <a:lnB>
                      <a:noFill/>
                    </a:lnB>
                  </a:tcPr>
                </a:tc>
              </a:tr>
              <a:tr h="334682">
                <a:tc>
                  <a:txBody>
                    <a:bodyPr/>
                    <a:lstStyle/>
                    <a:p>
                      <a:pPr algn="l" fontAlgn="b"/>
                      <a:r>
                        <a:rPr lang="en-US" sz="1800" b="0" i="0" u="none" strike="noStrike">
                          <a:solidFill>
                            <a:sysClr val="windowText" lastClr="000000"/>
                          </a:solidFill>
                          <a:latin typeface="Times New Roman"/>
                        </a:rPr>
                        <a:t>F test: asymmetric (p-val)</a:t>
                      </a:r>
                    </a:p>
                  </a:txBody>
                  <a:tcPr marL="9525" marR="9525" marT="9525" marB="0" anchor="b">
                    <a:lnL>
                      <a:noFill/>
                    </a:lnL>
                    <a:lnR>
                      <a:noFill/>
                    </a:lnR>
                    <a:lnT>
                      <a:noFill/>
                    </a:lnT>
                    <a:lnB>
                      <a:noFill/>
                    </a:lnB>
                  </a:tcPr>
                </a:tc>
                <a:tc>
                  <a:txBody>
                    <a:bodyPr/>
                    <a:lstStyle/>
                    <a:p>
                      <a:pPr algn="ctr" fontAlgn="b"/>
                      <a:r>
                        <a:rPr lang="en-US" sz="1800" b="0" i="0" u="none" strike="noStrike">
                          <a:solidFill>
                            <a:sysClr val="windowText" lastClr="000000"/>
                          </a:solidFill>
                          <a:latin typeface="Times New Roman"/>
                        </a:rPr>
                        <a:t>0.031</a:t>
                      </a:r>
                    </a:p>
                  </a:txBody>
                  <a:tcPr marL="9525" marR="9525" marT="9525" marB="0" anchor="b">
                    <a:lnL>
                      <a:noFill/>
                    </a:lnL>
                    <a:lnR>
                      <a:noFill/>
                    </a:lnR>
                    <a:lnT>
                      <a:noFill/>
                    </a:lnT>
                    <a:lnB>
                      <a:noFill/>
                    </a:lnB>
                  </a:tcPr>
                </a:tc>
                <a:tc>
                  <a:txBody>
                    <a:bodyPr/>
                    <a:lstStyle/>
                    <a:p>
                      <a:pPr algn="ctr" fontAlgn="b"/>
                      <a:r>
                        <a:rPr lang="en-US" sz="1800" b="0" i="0" u="none" strike="noStrike">
                          <a:solidFill>
                            <a:sysClr val="windowText" lastClr="000000"/>
                          </a:solidFill>
                          <a:latin typeface="Times New Roman"/>
                        </a:rPr>
                        <a:t>0.105</a:t>
                      </a:r>
                    </a:p>
                  </a:txBody>
                  <a:tcPr marL="9525" marR="9525" marT="9525" marB="0" anchor="b">
                    <a:lnL>
                      <a:noFill/>
                    </a:lnL>
                    <a:lnR>
                      <a:noFill/>
                    </a:lnR>
                    <a:lnT>
                      <a:noFill/>
                    </a:lnT>
                    <a:lnB>
                      <a:noFill/>
                    </a:lnB>
                  </a:tcPr>
                </a:tc>
                <a:tc>
                  <a:txBody>
                    <a:bodyPr/>
                    <a:lstStyle/>
                    <a:p>
                      <a:pPr algn="ctr" fontAlgn="b"/>
                      <a:r>
                        <a:rPr lang="en-US" sz="1800" b="0" i="0" u="none" strike="noStrike">
                          <a:solidFill>
                            <a:sysClr val="windowText" lastClr="000000"/>
                          </a:solidFill>
                          <a:latin typeface="Times New Roman"/>
                        </a:rPr>
                        <a:t>0.354</a:t>
                      </a:r>
                    </a:p>
                  </a:txBody>
                  <a:tcPr marL="9525" marR="9525" marT="9525" marB="0" anchor="b">
                    <a:lnL>
                      <a:noFill/>
                    </a:lnL>
                    <a:lnR>
                      <a:noFill/>
                    </a:lnR>
                    <a:lnT>
                      <a:noFill/>
                    </a:lnT>
                    <a:lnB>
                      <a:noFill/>
                    </a:lnB>
                  </a:tcPr>
                </a:tc>
                <a:tc>
                  <a:txBody>
                    <a:bodyPr/>
                    <a:lstStyle/>
                    <a:p>
                      <a:pPr algn="ctr" fontAlgn="b"/>
                      <a:r>
                        <a:rPr lang="en-US" sz="1800" b="0" i="0" u="none" strike="noStrike">
                          <a:solidFill>
                            <a:sysClr val="windowText" lastClr="000000"/>
                          </a:solidFill>
                          <a:latin typeface="Times New Roman"/>
                        </a:rPr>
                        <a:t>0.676</a:t>
                      </a:r>
                    </a:p>
                  </a:txBody>
                  <a:tcPr marL="9525" marR="9525" marT="9525" marB="0" anchor="b">
                    <a:lnL>
                      <a:noFill/>
                    </a:lnL>
                    <a:lnR>
                      <a:noFill/>
                    </a:lnR>
                    <a:lnT>
                      <a:noFill/>
                    </a:lnT>
                    <a:lnB>
                      <a:noFill/>
                    </a:lnB>
                  </a:tcPr>
                </a:tc>
              </a:tr>
              <a:tr h="334682">
                <a:tc>
                  <a:txBody>
                    <a:bodyPr/>
                    <a:lstStyle/>
                    <a:p>
                      <a:pPr algn="l" fontAlgn="b"/>
                      <a:r>
                        <a:rPr lang="en-US" sz="1800" b="0" i="0" u="none" strike="noStrike">
                          <a:solidFill>
                            <a:sysClr val="windowText" lastClr="000000"/>
                          </a:solidFill>
                          <a:latin typeface="Times New Roman"/>
                        </a:rPr>
                        <a:t>Mean POE price (Local/L)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2.04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17.54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ysClr val="windowText" lastClr="000000"/>
                          </a:solidFill>
                          <a:latin typeface="Times New Roman"/>
                        </a:rPr>
                        <a:t>244.62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ysClr val="windowText" lastClr="000000"/>
                          </a:solidFill>
                          <a:latin typeface="Times New Roman"/>
                        </a:rPr>
                        <a:t>394.43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22535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1134862"/>
            <a:ext cx="8229600" cy="5570738"/>
          </a:xfrm>
        </p:spPr>
        <p:txBody>
          <a:bodyPr>
            <a:normAutofit/>
          </a:bodyPr>
          <a:lstStyle/>
          <a:p>
            <a:pPr marL="0" indent="0">
              <a:lnSpc>
                <a:spcPct val="90000"/>
              </a:lnSpc>
              <a:spcAft>
                <a:spcPts val="1200"/>
              </a:spcAft>
              <a:buNone/>
            </a:pPr>
            <a:r>
              <a:rPr lang="en-US" altLang="ja-JP" sz="2800" b="1" u="sng" dirty="0">
                <a:latin typeface="Calibri" pitchFamily="34" charset="0"/>
              </a:rPr>
              <a:t>4</a:t>
            </a:r>
            <a:r>
              <a:rPr lang="en-US" altLang="ja-JP" sz="2800" b="1" u="sng" dirty="0" smtClean="0">
                <a:latin typeface="Calibri" pitchFamily="34" charset="0"/>
              </a:rPr>
              <a:t>. Domestic fuel price transmission</a:t>
            </a:r>
          </a:p>
          <a:p>
            <a:pPr>
              <a:lnSpc>
                <a:spcPct val="90000"/>
              </a:lnSpc>
              <a:spcAft>
                <a:spcPts val="1200"/>
              </a:spcAft>
              <a:buFontTx/>
              <a:buChar char="-"/>
            </a:pPr>
            <a:r>
              <a:rPr lang="en-US" sz="2800" dirty="0" smtClean="0">
                <a:latin typeface="Calibri" pitchFamily="34" charset="0"/>
              </a:rPr>
              <a:t>Fuel </a:t>
            </a:r>
            <a:r>
              <a:rPr lang="en-US" sz="2800" dirty="0">
                <a:latin typeface="Calibri" pitchFamily="34" charset="0"/>
              </a:rPr>
              <a:t>markets are very well integrated </a:t>
            </a:r>
            <a:r>
              <a:rPr lang="en-US" sz="2800" dirty="0" smtClean="0">
                <a:latin typeface="Calibri" pitchFamily="34" charset="0"/>
              </a:rPr>
              <a:t>across space within </a:t>
            </a:r>
            <a:r>
              <a:rPr lang="en-US" sz="2800" dirty="0">
                <a:latin typeface="Calibri" pitchFamily="34" charset="0"/>
              </a:rPr>
              <a:t>the study countries. </a:t>
            </a:r>
            <a:endParaRPr lang="en-US" sz="2800" dirty="0" smtClean="0">
              <a:latin typeface="Calibri" pitchFamily="34" charset="0"/>
            </a:endParaRPr>
          </a:p>
          <a:p>
            <a:pPr>
              <a:lnSpc>
                <a:spcPct val="90000"/>
              </a:lnSpc>
              <a:spcAft>
                <a:spcPts val="1200"/>
              </a:spcAft>
              <a:buFontTx/>
              <a:buChar char="-"/>
            </a:pPr>
            <a:r>
              <a:rPr lang="en-US" altLang="ja-JP" sz="2800" dirty="0" smtClean="0">
                <a:latin typeface="Calibri" pitchFamily="34" charset="0"/>
              </a:rPr>
              <a:t>Long-run equilibrium price relationship estimates correspond quite closely with the law of one price.</a:t>
            </a:r>
          </a:p>
          <a:p>
            <a:pPr>
              <a:lnSpc>
                <a:spcPct val="90000"/>
              </a:lnSpc>
              <a:spcAft>
                <a:spcPts val="1200"/>
              </a:spcAft>
              <a:buFontTx/>
              <a:buChar char="-"/>
            </a:pPr>
            <a:r>
              <a:rPr lang="en-US" sz="2800" dirty="0" smtClean="0">
                <a:latin typeface="Calibri" pitchFamily="34" charset="0"/>
              </a:rPr>
              <a:t>In short-run adjustment, POE </a:t>
            </a:r>
            <a:r>
              <a:rPr lang="en-US" sz="2800" dirty="0">
                <a:latin typeface="Calibri" pitchFamily="34" charset="0"/>
              </a:rPr>
              <a:t>price increases transmit </a:t>
            </a:r>
            <a:r>
              <a:rPr lang="en-US" sz="2800" dirty="0" smtClean="0">
                <a:latin typeface="Calibri" pitchFamily="34" charset="0"/>
              </a:rPr>
              <a:t>faster (&lt;2 months in most cases) </a:t>
            </a:r>
            <a:r>
              <a:rPr lang="en-US" sz="2800" dirty="0">
                <a:latin typeface="Calibri" pitchFamily="34" charset="0"/>
              </a:rPr>
              <a:t>than POE price </a:t>
            </a:r>
            <a:r>
              <a:rPr lang="en-US" sz="2800" dirty="0" smtClean="0">
                <a:latin typeface="Calibri" pitchFamily="34" charset="0"/>
              </a:rPr>
              <a:t>decreases, although differences not always stat sign.  </a:t>
            </a:r>
            <a:endParaRPr lang="en-US" altLang="ja-JP" sz="2800" dirty="0" smtClean="0">
              <a:latin typeface="Calibri" pitchFamily="34" charset="0"/>
            </a:endParaRPr>
          </a:p>
        </p:txBody>
      </p:sp>
      <p:sp>
        <p:nvSpPr>
          <p:cNvPr id="5" name="Rectangle 2"/>
          <p:cNvSpPr txBox="1">
            <a:spLocks noChangeArrowheads="1"/>
          </p:cNvSpPr>
          <p:nvPr/>
        </p:nvSpPr>
        <p:spPr bwMode="auto">
          <a:xfrm>
            <a:off x="5715000" y="-76200"/>
            <a:ext cx="320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dirty="0" smtClean="0">
                <a:solidFill>
                  <a:schemeClr val="bg1"/>
                </a:solidFill>
                <a:latin typeface="Calibri" pitchFamily="34" charset="0"/>
              </a:rPr>
              <a:t>Results</a:t>
            </a:r>
            <a:endParaRPr lang="en-US" altLang="ja-JP" dirty="0" smtClean="0">
              <a:latin typeface="Calibri" pitchFamily="34" charset="0"/>
            </a:endParaRPr>
          </a:p>
        </p:txBody>
      </p:sp>
    </p:spTree>
    <p:extLst>
      <p:ext uri="{BB962C8B-B14F-4D97-AF65-F5344CB8AC3E}">
        <p14:creationId xmlns:p14="http://schemas.microsoft.com/office/powerpoint/2010/main" val="4281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52400" y="990600"/>
            <a:ext cx="8229600" cy="5570738"/>
          </a:xfrm>
        </p:spPr>
        <p:txBody>
          <a:bodyPr>
            <a:normAutofit/>
          </a:bodyPr>
          <a:lstStyle/>
          <a:p>
            <a:pPr marL="0" indent="0">
              <a:lnSpc>
                <a:spcPct val="90000"/>
              </a:lnSpc>
              <a:spcAft>
                <a:spcPts val="1200"/>
              </a:spcAft>
              <a:buNone/>
            </a:pPr>
            <a:r>
              <a:rPr lang="en-US" altLang="ja-JP" sz="2800" b="1" u="sng" dirty="0">
                <a:latin typeface="Calibri" pitchFamily="34" charset="0"/>
              </a:rPr>
              <a:t>4. Domestic fuel price </a:t>
            </a:r>
            <a:r>
              <a:rPr lang="en-US" altLang="ja-JP" sz="2800" b="1" u="sng" dirty="0" smtClean="0">
                <a:latin typeface="Calibri" pitchFamily="34" charset="0"/>
              </a:rPr>
              <a:t>transmission</a:t>
            </a:r>
            <a:endParaRPr lang="en-US" altLang="ja-JP" sz="2800" b="1" u="sng" dirty="0">
              <a:latin typeface="Calibri" pitchFamily="34" charset="0"/>
            </a:endParaRPr>
          </a:p>
        </p:txBody>
      </p:sp>
      <p:sp>
        <p:nvSpPr>
          <p:cNvPr id="5" name="Rectangle 2"/>
          <p:cNvSpPr txBox="1">
            <a:spLocks noChangeArrowheads="1"/>
          </p:cNvSpPr>
          <p:nvPr/>
        </p:nvSpPr>
        <p:spPr bwMode="auto">
          <a:xfrm>
            <a:off x="5715000" y="-76200"/>
            <a:ext cx="320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dirty="0" smtClean="0">
                <a:solidFill>
                  <a:schemeClr val="bg1"/>
                </a:solidFill>
                <a:latin typeface="Calibri" pitchFamily="34" charset="0"/>
              </a:rPr>
              <a:t>Results</a:t>
            </a:r>
            <a:endParaRPr lang="en-US" altLang="ja-JP" dirty="0" smtClean="0">
              <a:latin typeface="Calibri" pitchFamily="34" charset="0"/>
            </a:endParaRPr>
          </a:p>
        </p:txBody>
      </p:sp>
      <p:graphicFrame>
        <p:nvGraphicFramePr>
          <p:cNvPr id="6" name="Table 5"/>
          <p:cNvGraphicFramePr>
            <a:graphicFrameLocks noGrp="1"/>
          </p:cNvGraphicFramePr>
          <p:nvPr/>
        </p:nvGraphicFramePr>
        <p:xfrm>
          <a:off x="457200" y="1692312"/>
          <a:ext cx="8077200" cy="4664673"/>
        </p:xfrm>
        <a:graphic>
          <a:graphicData uri="http://schemas.openxmlformats.org/drawingml/2006/table">
            <a:tbl>
              <a:tblPr/>
              <a:tblGrid>
                <a:gridCol w="1033646"/>
                <a:gridCol w="1137009"/>
                <a:gridCol w="1338817"/>
                <a:gridCol w="1319129"/>
                <a:gridCol w="984424"/>
                <a:gridCol w="984424"/>
                <a:gridCol w="1279751"/>
              </a:tblGrid>
              <a:tr h="307938">
                <a:tc gridSpan="7">
                  <a:txBody>
                    <a:bodyPr/>
                    <a:lstStyle/>
                    <a:p>
                      <a:pPr algn="ctr" fontAlgn="b"/>
                      <a:r>
                        <a:rPr lang="en-US" sz="1800" b="0" i="0" u="none" strike="noStrike" dirty="0">
                          <a:solidFill>
                            <a:srgbClr val="000000"/>
                          </a:solidFill>
                          <a:latin typeface="Times New Roman"/>
                        </a:rPr>
                        <a:t>Table 10. Within-country fuel price transmission, ECM stage 1, 2000-2012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6750">
                <a:tc>
                  <a:txBody>
                    <a:bodyPr/>
                    <a:lstStyle/>
                    <a:p>
                      <a:pPr algn="l" fontAlgn="b"/>
                      <a:r>
                        <a:rPr lang="en-US" sz="1800" b="0" i="0" u="none" strike="noStrike">
                          <a:solidFill>
                            <a:srgbClr val="000000"/>
                          </a:solidFill>
                          <a:latin typeface="Times New Roman"/>
                        </a:rPr>
                        <a:t>Country</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Market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POE fuel price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Constant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R</a:t>
                      </a:r>
                      <a:r>
                        <a:rPr lang="en-US" sz="1800" b="0" i="0" u="none" strike="noStrike" baseline="30000">
                          <a:solidFill>
                            <a:srgbClr val="000000"/>
                          </a:solidFill>
                          <a:latin typeface="Times New Roman"/>
                        </a:rPr>
                        <a:t>2</a:t>
                      </a:r>
                      <a:endParaRPr lang="en-US" sz="1800" b="0" i="0" u="none" strike="noStrike">
                        <a:solidFill>
                          <a:srgbClr val="000000"/>
                        </a:solidFill>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Pass-through elasticity</a:t>
                      </a:r>
                    </a:p>
                  </a:txBody>
                  <a:tcPr marL="9525" marR="9525" marT="9525" marB="0" anchor="b">
                    <a:lnL>
                      <a:noFill/>
                    </a:lnL>
                    <a:lnR>
                      <a:noFill/>
                    </a:lnR>
                    <a:lnT w="635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269445">
                <a:tc>
                  <a:txBody>
                    <a:bodyPr/>
                    <a:lstStyle/>
                    <a:p>
                      <a:pPr algn="l" fontAlgn="b"/>
                      <a:r>
                        <a:rPr lang="en-US" sz="1800" b="0" i="0" u="none" strike="noStrike">
                          <a:solidFill>
                            <a:srgbClr val="000000"/>
                          </a:solidFill>
                          <a:latin typeface="Times New Roman"/>
                        </a:rPr>
                        <a:t>Ethiopia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Times New Roman"/>
                        </a:rPr>
                        <a:t>Bahir Dar</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1.034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-0.108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0.996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Times New Roman"/>
                        </a:rPr>
                        <a:t>141</a:t>
                      </a:r>
                    </a:p>
                  </a:txBody>
                  <a:tcPr marL="9525" marR="9525" marT="9525"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Times New Roman"/>
                        </a:rPr>
                        <a:t>1.013</a:t>
                      </a:r>
                    </a:p>
                  </a:txBody>
                  <a:tcPr marL="9525" marR="9525" marT="952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a:noFill/>
                    </a:lnB>
                  </a:tcPr>
                </a:tc>
              </a:tr>
              <a:tr h="269445">
                <a:tc>
                  <a:txBody>
                    <a:bodyPr/>
                    <a:lstStyle/>
                    <a:p>
                      <a:pPr algn="l" fontAlgn="b"/>
                      <a:endParaRPr 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Times New Roman"/>
                        </a:rPr>
                        <a:t>Dire Dawa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1.099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-0.752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0.998</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Times New Roman"/>
                        </a:rPr>
                        <a:t>141</a:t>
                      </a:r>
                    </a:p>
                  </a:txBody>
                  <a:tcPr marL="9525" marR="9525" marT="9525"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latin typeface="Times New Roman"/>
                        </a:rPr>
                        <a:t>1.092</a:t>
                      </a:r>
                    </a:p>
                  </a:txBody>
                  <a:tcPr marL="9525" marR="9525" marT="952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a:noFill/>
                    </a:lnB>
                  </a:tcPr>
                </a:tc>
              </a:tr>
              <a:tr h="269445">
                <a:tc>
                  <a:txBody>
                    <a:bodyPr/>
                    <a:lstStyle/>
                    <a:p>
                      <a:pPr algn="l" fontAlgn="b"/>
                      <a:r>
                        <a:rPr lang="en-US" sz="1800" b="0" i="0" u="none" strike="noStrike">
                          <a:solidFill>
                            <a:srgbClr val="000000"/>
                          </a:solidFill>
                          <a:latin typeface="Times New Roman"/>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M'ekele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1.06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-0.304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0.998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141</a:t>
                      </a:r>
                    </a:p>
                  </a:txBody>
                  <a:tcPr marL="9525" marR="9525" marT="9525"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1.037</a:t>
                      </a:r>
                    </a:p>
                  </a:txBody>
                  <a:tcPr marL="9525" marR="9525" marT="952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9445">
                <a:tc>
                  <a:txBody>
                    <a:bodyPr/>
                    <a:lstStyle/>
                    <a:p>
                      <a:pPr algn="l" fontAlgn="b"/>
                      <a:r>
                        <a:rPr lang="en-US" sz="1800" b="0" i="0" u="none" strike="noStrike">
                          <a:solidFill>
                            <a:srgbClr val="000000"/>
                          </a:solidFill>
                          <a:latin typeface="Times New Roman"/>
                        </a:rPr>
                        <a:t>Kenya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Times New Roman"/>
                        </a:rPr>
                        <a:t>Kisumu</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0.972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2.790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0.988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171</a:t>
                      </a:r>
                    </a:p>
                  </a:txBody>
                  <a:tcPr marL="9525" marR="9525" marT="9525"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Times New Roman"/>
                        </a:rPr>
                        <a:t>0.959</a:t>
                      </a:r>
                    </a:p>
                  </a:txBody>
                  <a:tcPr marL="9525" marR="9525" marT="952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9445">
                <a:tc>
                  <a:txBody>
                    <a:bodyPr/>
                    <a:lstStyle/>
                    <a:p>
                      <a:pPr algn="l" fontAlgn="b"/>
                      <a:endParaRPr 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Times New Roman"/>
                        </a:rPr>
                        <a:t>Nairobi</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0.977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3.271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0.991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171</a:t>
                      </a:r>
                    </a:p>
                  </a:txBody>
                  <a:tcPr marL="9525" marR="9525" marT="9525"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latin typeface="Times New Roman"/>
                        </a:rPr>
                        <a:t>0.953</a:t>
                      </a:r>
                    </a:p>
                  </a:txBody>
                  <a:tcPr marL="9525" marR="9525" marT="952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a:noFill/>
                    </a:lnB>
                  </a:tcPr>
                </a:tc>
              </a:tr>
              <a:tr h="269445">
                <a:tc>
                  <a:txBody>
                    <a:bodyPr/>
                    <a:lstStyle/>
                    <a:p>
                      <a:pPr algn="l" fontAlgn="b"/>
                      <a:r>
                        <a:rPr lang="en-US" sz="1800" b="0" i="0" u="none" strike="noStrike">
                          <a:solidFill>
                            <a:srgbClr val="000000"/>
                          </a:solidFill>
                          <a:latin typeface="Times New Roman"/>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Nakuru</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1.001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0.244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0.992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171</a:t>
                      </a:r>
                    </a:p>
                  </a:txBody>
                  <a:tcPr marL="9525" marR="9525" marT="9525"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0.996</a:t>
                      </a:r>
                    </a:p>
                  </a:txBody>
                  <a:tcPr marL="9525" marR="9525" marT="952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9445">
                <a:tc>
                  <a:txBody>
                    <a:bodyPr/>
                    <a:lstStyle/>
                    <a:p>
                      <a:pPr algn="l" fontAlgn="b"/>
                      <a:r>
                        <a:rPr lang="en-US" sz="1800" b="0" i="0" u="none" strike="noStrike">
                          <a:solidFill>
                            <a:srgbClr val="000000"/>
                          </a:solidFill>
                          <a:latin typeface="Times New Roman"/>
                        </a:rPr>
                        <a:t>Tanzania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Times New Roman"/>
                        </a:rPr>
                        <a:t>Arusha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1.015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17.470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0.984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126</a:t>
                      </a:r>
                    </a:p>
                  </a:txBody>
                  <a:tcPr marL="9525" marR="9525" marT="9525"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Times New Roman"/>
                        </a:rPr>
                        <a:t>0.987</a:t>
                      </a:r>
                    </a:p>
                  </a:txBody>
                  <a:tcPr marL="9525" marR="9525" marT="952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9445">
                <a:tc>
                  <a:txBody>
                    <a:bodyPr/>
                    <a:lstStyle/>
                    <a:p>
                      <a:pPr algn="l" fontAlgn="b"/>
                      <a:endParaRPr 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Times New Roman"/>
                        </a:rPr>
                        <a:t>Dodoma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1.023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-10.941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0.990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126</a:t>
                      </a:r>
                    </a:p>
                  </a:txBody>
                  <a:tcPr marL="9525" marR="9525" marT="9525"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latin typeface="Times New Roman"/>
                        </a:rPr>
                        <a:t>1.008</a:t>
                      </a:r>
                    </a:p>
                  </a:txBody>
                  <a:tcPr marL="9525" marR="9525" marT="952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a:noFill/>
                    </a:lnB>
                  </a:tcPr>
                </a:tc>
              </a:tr>
              <a:tr h="269445">
                <a:tc>
                  <a:txBody>
                    <a:bodyPr/>
                    <a:lstStyle/>
                    <a:p>
                      <a:pPr algn="l" fontAlgn="b"/>
                      <a:endParaRPr 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Times New Roman"/>
                        </a:rPr>
                        <a:t>Kigoma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1.114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9.474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0.980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126</a:t>
                      </a:r>
                    </a:p>
                  </a:txBody>
                  <a:tcPr marL="9525" marR="9525" marT="9525"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latin typeface="Times New Roman"/>
                        </a:rPr>
                        <a:t>0.993</a:t>
                      </a:r>
                    </a:p>
                  </a:txBody>
                  <a:tcPr marL="9525" marR="9525" marT="952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a:noFill/>
                    </a:lnB>
                  </a:tcPr>
                </a:tc>
              </a:tr>
              <a:tr h="269445">
                <a:tc>
                  <a:txBody>
                    <a:bodyPr/>
                    <a:lstStyle/>
                    <a:p>
                      <a:pPr algn="l" fontAlgn="b"/>
                      <a:r>
                        <a:rPr lang="en-US" sz="1800" b="0" i="0" u="none" strike="noStrike">
                          <a:solidFill>
                            <a:srgbClr val="000000"/>
                          </a:solidFill>
                          <a:latin typeface="Times New Roman"/>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Mbeya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1.054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1.358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0.990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126</a:t>
                      </a:r>
                    </a:p>
                  </a:txBody>
                  <a:tcPr marL="9525" marR="9525" marT="9525"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0.999</a:t>
                      </a:r>
                    </a:p>
                  </a:txBody>
                  <a:tcPr marL="9525" marR="9525" marT="952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9445">
                <a:tc>
                  <a:txBody>
                    <a:bodyPr/>
                    <a:lstStyle/>
                    <a:p>
                      <a:pPr algn="l" fontAlgn="b"/>
                      <a:r>
                        <a:rPr lang="en-US" sz="1800" b="0" i="0" u="none" strike="noStrike">
                          <a:solidFill>
                            <a:srgbClr val="000000"/>
                          </a:solidFill>
                          <a:latin typeface="Times New Roman"/>
                        </a:rPr>
                        <a:t>Uganda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Times New Roman"/>
                        </a:rPr>
                        <a:t>Gulu</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1.027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23.772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0.992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147</a:t>
                      </a:r>
                    </a:p>
                  </a:txBody>
                  <a:tcPr marL="9525" marR="9525" marT="9525"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Times New Roman"/>
                        </a:rPr>
                        <a:t>0.989</a:t>
                      </a:r>
                    </a:p>
                  </a:txBody>
                  <a:tcPr marL="9525" marR="9525" marT="952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9445">
                <a:tc>
                  <a:txBody>
                    <a:bodyPr/>
                    <a:lstStyle/>
                    <a:p>
                      <a:pPr algn="ctr" fontAlgn="ctr"/>
                      <a:endParaRPr 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l" fontAlgn="b"/>
                      <a:r>
                        <a:rPr lang="en-US" sz="1800" b="0" i="0" u="none" strike="noStrike">
                          <a:solidFill>
                            <a:srgbClr val="000000"/>
                          </a:solidFill>
                          <a:latin typeface="Times New Roman"/>
                        </a:rPr>
                        <a:t>Mbale</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1.012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-33.272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0.993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147</a:t>
                      </a:r>
                    </a:p>
                  </a:txBody>
                  <a:tcPr marL="9525" marR="9525" marT="9525"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latin typeface="Times New Roman"/>
                        </a:rPr>
                        <a:t>1.015</a:t>
                      </a:r>
                    </a:p>
                  </a:txBody>
                  <a:tcPr marL="9525" marR="9525" marT="952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a:noFill/>
                    </a:lnB>
                  </a:tcPr>
                </a:tc>
              </a:tr>
              <a:tr h="269445">
                <a:tc>
                  <a:txBody>
                    <a:bodyPr/>
                    <a:lstStyle/>
                    <a:p>
                      <a:pPr algn="ctr" fontAlgn="ctr"/>
                      <a:r>
                        <a:rPr lang="en-US" sz="1800" b="0" i="0" u="none" strike="noStrike">
                          <a:solidFill>
                            <a:srgbClr val="000000"/>
                          </a:solidFill>
                          <a:latin typeface="Times New Roman"/>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Mbarara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1.010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21.820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0.994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147</a:t>
                      </a:r>
                    </a:p>
                  </a:txBody>
                  <a:tcPr marL="9525" marR="9525" marT="9525"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0.990</a:t>
                      </a:r>
                    </a:p>
                  </a:txBody>
                  <a:tcPr marL="9525" marR="9525" marT="952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w="38100" cap="flat" cmpd="sng" algn="ctr">
                      <a:solidFill>
                        <a:srgbClr val="FF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20310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715000" y="0"/>
            <a:ext cx="3505200" cy="1143000"/>
          </a:xfrm>
        </p:spPr>
        <p:txBody>
          <a:bodyPr/>
          <a:lstStyle/>
          <a:p>
            <a:pPr eaLnBrk="1" hangingPunct="1"/>
            <a:r>
              <a:rPr lang="en-US" altLang="ja-JP" dirty="0" smtClean="0">
                <a:solidFill>
                  <a:schemeClr val="bg1"/>
                </a:solidFill>
                <a:latin typeface="Calibri" pitchFamily="34" charset="0"/>
              </a:rPr>
              <a:t>Motivation</a:t>
            </a:r>
            <a:r>
              <a:rPr lang="en-US" altLang="ja-JP" dirty="0" smtClean="0">
                <a:latin typeface="Calibri" pitchFamily="34" charset="0"/>
              </a:rPr>
              <a:t> </a:t>
            </a:r>
          </a:p>
        </p:txBody>
      </p:sp>
      <p:sp>
        <p:nvSpPr>
          <p:cNvPr id="11267" name="Rectangle 3"/>
          <p:cNvSpPr>
            <a:spLocks noGrp="1" noChangeArrowheads="1"/>
          </p:cNvSpPr>
          <p:nvPr>
            <p:ph idx="1"/>
          </p:nvPr>
        </p:nvSpPr>
        <p:spPr>
          <a:xfrm>
            <a:off x="304800" y="1143000"/>
            <a:ext cx="8458200" cy="4525963"/>
          </a:xfrm>
        </p:spPr>
        <p:txBody>
          <a:bodyPr/>
          <a:lstStyle/>
          <a:p>
            <a:pPr marL="0" lvl="1" indent="0">
              <a:lnSpc>
                <a:spcPct val="90000"/>
              </a:lnSpc>
              <a:spcBef>
                <a:spcPts val="0"/>
              </a:spcBef>
              <a:buNone/>
            </a:pPr>
            <a:r>
              <a:rPr lang="en-US" altLang="ja-JP" b="1" dirty="0" smtClean="0">
                <a:latin typeface="Calibri" pitchFamily="34" charset="0"/>
              </a:rPr>
              <a:t>Inter-commodity </a:t>
            </a:r>
            <a:r>
              <a:rPr lang="en-US" altLang="ja-JP" b="1" dirty="0" err="1" smtClean="0">
                <a:latin typeface="Calibri" pitchFamily="34" charset="0"/>
              </a:rPr>
              <a:t>spatio</a:t>
            </a:r>
            <a:r>
              <a:rPr lang="en-US" altLang="ja-JP" b="1" dirty="0" smtClean="0">
                <a:latin typeface="Calibri" pitchFamily="34" charset="0"/>
              </a:rPr>
              <a:t>-temporal </a:t>
            </a:r>
            <a:r>
              <a:rPr lang="en-US" altLang="ja-JP" b="1" dirty="0">
                <a:latin typeface="Calibri" pitchFamily="34" charset="0"/>
              </a:rPr>
              <a:t>price </a:t>
            </a:r>
            <a:r>
              <a:rPr lang="en-US" altLang="ja-JP" b="1" dirty="0" smtClean="0">
                <a:latin typeface="Calibri" pitchFamily="34" charset="0"/>
              </a:rPr>
              <a:t>transmission:</a:t>
            </a:r>
          </a:p>
          <a:p>
            <a:pPr marL="0" lvl="1" indent="0">
              <a:lnSpc>
                <a:spcPct val="90000"/>
              </a:lnSpc>
              <a:spcBef>
                <a:spcPts val="0"/>
              </a:spcBef>
              <a:buNone/>
            </a:pPr>
            <a:r>
              <a:rPr lang="en-US" altLang="ja-JP" b="1" dirty="0" smtClean="0">
                <a:latin typeface="Calibri" pitchFamily="34" charset="0"/>
              </a:rPr>
              <a:t> </a:t>
            </a:r>
            <a:endParaRPr lang="en-US" altLang="ja-JP" dirty="0">
              <a:latin typeface="Calibri" pitchFamily="34" charset="0"/>
            </a:endParaRPr>
          </a:p>
          <a:p>
            <a:pPr lvl="1">
              <a:lnSpc>
                <a:spcPct val="90000"/>
              </a:lnSpc>
              <a:spcBef>
                <a:spcPts val="0"/>
              </a:spcBef>
            </a:pPr>
            <a:r>
              <a:rPr lang="en-US" dirty="0" smtClean="0">
                <a:latin typeface="Calibri" pitchFamily="34" charset="0"/>
              </a:rPr>
              <a:t>Deaton </a:t>
            </a:r>
            <a:r>
              <a:rPr lang="en-US" dirty="0">
                <a:latin typeface="Calibri" pitchFamily="34" charset="0"/>
              </a:rPr>
              <a:t>(1999, p.24) “the understanding of commodity prices and the ability to forecast them remains seriously inadequate. Without such understanding, it is difficult to construct good policy rules.” </a:t>
            </a:r>
            <a:r>
              <a:rPr lang="en-US" dirty="0" smtClean="0">
                <a:latin typeface="Calibri" pitchFamily="34" charset="0"/>
              </a:rPr>
              <a:t>That concern remains today.</a:t>
            </a:r>
          </a:p>
          <a:p>
            <a:pPr lvl="1">
              <a:lnSpc>
                <a:spcPct val="90000"/>
              </a:lnSpc>
              <a:spcBef>
                <a:spcPts val="0"/>
              </a:spcBef>
            </a:pPr>
            <a:endParaRPr lang="en-US" altLang="ja-JP" dirty="0">
              <a:latin typeface="Calibri" pitchFamily="34" charset="0"/>
            </a:endParaRPr>
          </a:p>
          <a:p>
            <a:pPr lvl="1">
              <a:lnSpc>
                <a:spcPct val="90000"/>
              </a:lnSpc>
              <a:spcBef>
                <a:spcPts val="0"/>
              </a:spcBef>
            </a:pPr>
            <a:r>
              <a:rPr lang="en-US" altLang="ja-JP" dirty="0" smtClean="0">
                <a:latin typeface="Calibri" pitchFamily="34" charset="0"/>
              </a:rPr>
              <a:t>Under-researched</a:t>
            </a:r>
            <a:r>
              <a:rPr lang="en-US" altLang="ja-JP" dirty="0">
                <a:latin typeface="Calibri" pitchFamily="34" charset="0"/>
              </a:rPr>
              <a:t>, but potentially important topic, especially for locating appropriate government interventions (if any) to dampen price increases. </a:t>
            </a:r>
            <a:endParaRPr lang="en-US" altLang="ja-JP" dirty="0" smtClean="0">
              <a:latin typeface="Calibri" pitchFamily="34" charset="0"/>
            </a:endParaRPr>
          </a:p>
          <a:p>
            <a:pPr lvl="1">
              <a:lnSpc>
                <a:spcPct val="90000"/>
              </a:lnSpc>
              <a:spcBef>
                <a:spcPts val="0"/>
              </a:spcBef>
            </a:pPr>
            <a:endParaRPr lang="en-US" altLang="ja-JP" dirty="0">
              <a:latin typeface="Calibri" pitchFamily="34" charset="0"/>
            </a:endParaRPr>
          </a:p>
          <a:p>
            <a:pPr lvl="1">
              <a:lnSpc>
                <a:spcPct val="90000"/>
              </a:lnSpc>
              <a:spcBef>
                <a:spcPts val="0"/>
              </a:spcBef>
            </a:pPr>
            <a:r>
              <a:rPr lang="en-US" altLang="ja-JP" dirty="0" smtClean="0">
                <a:latin typeface="Calibri" pitchFamily="34" charset="0"/>
              </a:rPr>
              <a:t>Our results underscore importance of post-harvest distribution systems as well as productivity growth.</a:t>
            </a:r>
            <a:endParaRPr lang="en-US" altLang="ja-JP" b="1" dirty="0">
              <a:latin typeface="Calibri" pitchFamily="34" charset="0"/>
            </a:endParaRPr>
          </a:p>
        </p:txBody>
      </p:sp>
    </p:spTree>
    <p:extLst>
      <p:ext uri="{BB962C8B-B14F-4D97-AF65-F5344CB8AC3E}">
        <p14:creationId xmlns:p14="http://schemas.microsoft.com/office/powerpoint/2010/main" val="104811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52400" y="1058662"/>
            <a:ext cx="8229600" cy="1227338"/>
          </a:xfrm>
        </p:spPr>
        <p:txBody>
          <a:bodyPr>
            <a:normAutofit/>
          </a:bodyPr>
          <a:lstStyle/>
          <a:p>
            <a:pPr marL="0" indent="0">
              <a:lnSpc>
                <a:spcPct val="90000"/>
              </a:lnSpc>
              <a:spcAft>
                <a:spcPts val="1200"/>
              </a:spcAft>
              <a:buNone/>
            </a:pPr>
            <a:r>
              <a:rPr lang="en-US" altLang="ja-JP" sz="2800" b="1" u="sng" dirty="0">
                <a:latin typeface="Calibri" pitchFamily="34" charset="0"/>
              </a:rPr>
              <a:t>4. Domestic fuel price </a:t>
            </a:r>
            <a:r>
              <a:rPr lang="en-US" altLang="ja-JP" sz="2800" b="1" u="sng" dirty="0" smtClean="0">
                <a:latin typeface="Calibri" pitchFamily="34" charset="0"/>
              </a:rPr>
              <a:t>transmission</a:t>
            </a:r>
            <a:endParaRPr lang="en-US" altLang="ja-JP" sz="2800" b="1" u="sng" dirty="0">
              <a:latin typeface="Calibri" pitchFamily="34" charset="0"/>
            </a:endParaRPr>
          </a:p>
        </p:txBody>
      </p:sp>
      <p:sp>
        <p:nvSpPr>
          <p:cNvPr id="5" name="Rectangle 2"/>
          <p:cNvSpPr txBox="1">
            <a:spLocks noChangeArrowheads="1"/>
          </p:cNvSpPr>
          <p:nvPr/>
        </p:nvSpPr>
        <p:spPr bwMode="auto">
          <a:xfrm>
            <a:off x="5715000" y="-76200"/>
            <a:ext cx="320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dirty="0" smtClean="0">
                <a:solidFill>
                  <a:schemeClr val="bg1"/>
                </a:solidFill>
                <a:latin typeface="Calibri" pitchFamily="34" charset="0"/>
              </a:rPr>
              <a:t>Results</a:t>
            </a:r>
            <a:endParaRPr lang="en-US" altLang="ja-JP" dirty="0" smtClean="0">
              <a:latin typeface="Calibri" pitchFamily="34" charset="0"/>
            </a:endParaRPr>
          </a:p>
        </p:txBody>
      </p:sp>
      <p:graphicFrame>
        <p:nvGraphicFramePr>
          <p:cNvPr id="6" name="Table 5"/>
          <p:cNvGraphicFramePr>
            <a:graphicFrameLocks noGrp="1"/>
          </p:cNvGraphicFramePr>
          <p:nvPr/>
        </p:nvGraphicFramePr>
        <p:xfrm>
          <a:off x="152400" y="1664698"/>
          <a:ext cx="8763002" cy="4827464"/>
        </p:xfrm>
        <a:graphic>
          <a:graphicData uri="http://schemas.openxmlformats.org/drawingml/2006/table">
            <a:tbl>
              <a:tblPr/>
              <a:tblGrid>
                <a:gridCol w="993321"/>
                <a:gridCol w="1211036"/>
                <a:gridCol w="1020536"/>
                <a:gridCol w="1020536"/>
                <a:gridCol w="1020536"/>
                <a:gridCol w="1020536"/>
                <a:gridCol w="693965"/>
                <a:gridCol w="693965"/>
                <a:gridCol w="1088571"/>
              </a:tblGrid>
              <a:tr h="305554">
                <a:tc gridSpan="9">
                  <a:txBody>
                    <a:bodyPr/>
                    <a:lstStyle/>
                    <a:p>
                      <a:pPr algn="ctr" fontAlgn="b"/>
                      <a:r>
                        <a:rPr lang="en-US" sz="1800" b="0" i="0" u="none" strike="noStrike" dirty="0">
                          <a:solidFill>
                            <a:srgbClr val="000000"/>
                          </a:solidFill>
                          <a:latin typeface="Times New Roman"/>
                        </a:rPr>
                        <a:t>Table 11. Within-country fuel price transmission, asymmetrical ECM stage 2, 2000-2012</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89349">
                <a:tc>
                  <a:txBody>
                    <a:bodyPr/>
                    <a:lstStyle/>
                    <a:p>
                      <a:pPr algn="l" fontAlgn="b"/>
                      <a:r>
                        <a:rPr lang="en-US" sz="1800" b="0" i="0" u="none" strike="noStrike">
                          <a:solidFill>
                            <a:srgbClr val="000000"/>
                          </a:solidFill>
                          <a:latin typeface="Times New Roman"/>
                        </a:rPr>
                        <a:t> </a:t>
                      </a:r>
                    </a:p>
                  </a:txBody>
                  <a:tcPr marL="9485" marR="9485" marT="948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Times New Roman"/>
                        </a:rPr>
                        <a:t>Market</a:t>
                      </a:r>
                    </a:p>
                  </a:txBody>
                  <a:tcPr marL="9485" marR="9485" marT="948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err="1">
                          <a:solidFill>
                            <a:srgbClr val="000000"/>
                          </a:solidFill>
                          <a:latin typeface="Times New Roman"/>
                        </a:rPr>
                        <a:t>L.ECT</a:t>
                      </a:r>
                      <a:r>
                        <a:rPr lang="en-US" sz="1800" b="0" i="1" u="none" strike="noStrike" baseline="30000" dirty="0" err="1">
                          <a:solidFill>
                            <a:srgbClr val="000000"/>
                          </a:solidFill>
                          <a:latin typeface="Times New Roman"/>
                        </a:rPr>
                        <a:t>neg</a:t>
                      </a:r>
                      <a:endParaRPr lang="en-US" sz="1800" b="0" i="0" u="none" strike="noStrike" dirty="0">
                        <a:solidFill>
                          <a:srgbClr val="000000"/>
                        </a:solidFill>
                        <a:latin typeface="Times New Roman"/>
                      </a:endParaRPr>
                    </a:p>
                  </a:txBody>
                  <a:tcPr marL="9485" marR="9485" marT="9485" marB="0" anchor="b">
                    <a:lnL>
                      <a:noFill/>
                    </a:lnL>
                    <a:lnR>
                      <a:noFill/>
                    </a:lnR>
                    <a:lnT w="635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L.ECT</a:t>
                      </a:r>
                      <a:r>
                        <a:rPr lang="en-US" sz="1800" b="0" i="1" u="none" strike="noStrike" baseline="30000">
                          <a:solidFill>
                            <a:srgbClr val="000000"/>
                          </a:solidFill>
                          <a:latin typeface="Times New Roman"/>
                        </a:rPr>
                        <a:t>pos</a:t>
                      </a:r>
                      <a:endParaRPr lang="en-US" sz="1800" b="0" i="0" u="none" strike="noStrike">
                        <a:solidFill>
                          <a:srgbClr val="000000"/>
                        </a:solidFill>
                        <a:latin typeface="Times New Roman"/>
                      </a:endParaRPr>
                    </a:p>
                  </a:txBody>
                  <a:tcPr marL="9485" marR="9485" marT="948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LD.POE price</a:t>
                      </a:r>
                    </a:p>
                  </a:txBody>
                  <a:tcPr marL="9485" marR="9485" marT="948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LD.own price</a:t>
                      </a:r>
                    </a:p>
                  </a:txBody>
                  <a:tcPr marL="9485" marR="9485" marT="948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R</a:t>
                      </a:r>
                      <a:r>
                        <a:rPr lang="en-US" sz="1800" b="0" i="0" u="none" strike="noStrike" baseline="30000">
                          <a:solidFill>
                            <a:srgbClr val="000000"/>
                          </a:solidFill>
                          <a:latin typeface="Times New Roman"/>
                        </a:rPr>
                        <a:t>2</a:t>
                      </a:r>
                      <a:endParaRPr lang="en-US" sz="1800" b="0" i="0" u="none" strike="noStrike">
                        <a:solidFill>
                          <a:srgbClr val="000000"/>
                        </a:solidFill>
                        <a:latin typeface="Times New Roman"/>
                      </a:endParaRPr>
                    </a:p>
                  </a:txBody>
                  <a:tcPr marL="9485" marR="9485" marT="948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N</a:t>
                      </a:r>
                    </a:p>
                  </a:txBody>
                  <a:tcPr marL="9485" marR="9485" marT="948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F test: asymmetric (p-val)</a:t>
                      </a:r>
                    </a:p>
                  </a:txBody>
                  <a:tcPr marL="9485" marR="9485" marT="948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92">
                <a:tc>
                  <a:txBody>
                    <a:bodyPr/>
                    <a:lstStyle/>
                    <a:p>
                      <a:pPr algn="l" fontAlgn="b"/>
                      <a:r>
                        <a:rPr lang="en-US" sz="1800" b="0" i="0" u="none" strike="noStrike">
                          <a:solidFill>
                            <a:srgbClr val="000000"/>
                          </a:solidFill>
                          <a:latin typeface="Times New Roman"/>
                        </a:rPr>
                        <a:t>Ethiopia</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dirty="0" err="1">
                          <a:solidFill>
                            <a:srgbClr val="000000"/>
                          </a:solidFill>
                          <a:latin typeface="Times New Roman"/>
                        </a:rPr>
                        <a:t>Bahir</a:t>
                      </a:r>
                      <a:r>
                        <a:rPr lang="en-US" sz="1800" b="0" i="0" u="none" strike="noStrike" dirty="0">
                          <a:solidFill>
                            <a:srgbClr val="000000"/>
                          </a:solidFill>
                          <a:latin typeface="Times New Roman"/>
                        </a:rPr>
                        <a:t> Dar</a:t>
                      </a:r>
                    </a:p>
                  </a:txBody>
                  <a:tcPr marL="9485" marR="9485" marT="9485"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chemeClr val="tx1"/>
                          </a:solidFill>
                          <a:latin typeface="Times New Roman"/>
                        </a:rPr>
                        <a:t>-0.671***</a:t>
                      </a:r>
                    </a:p>
                  </a:txBody>
                  <a:tcPr marL="9485" marR="9485" marT="948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-0.205</a:t>
                      </a:r>
                    </a:p>
                  </a:txBody>
                  <a:tcPr marL="9485" marR="9485" marT="9485" marB="0" anchor="b">
                    <a:lnL w="38100"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0.388*</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0.134</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0.31</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139</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0.065</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r>
              <a:tr h="280092">
                <a:tc>
                  <a:txBody>
                    <a:bodyPr/>
                    <a:lstStyle/>
                    <a:p>
                      <a:pPr algn="l" fontAlgn="b"/>
                      <a:endParaRPr lang="en-US" sz="1800" b="0" i="0" u="none" strike="noStrike">
                        <a:solidFill>
                          <a:srgbClr val="000000"/>
                        </a:solidFill>
                        <a:latin typeface="Times New Roman"/>
                      </a:endParaRPr>
                    </a:p>
                  </a:txBody>
                  <a:tcPr marL="9485" marR="9485" marT="9485" marB="0" anchor="b">
                    <a:lnL>
                      <a:noFill/>
                    </a:lnL>
                    <a:lnR>
                      <a:noFill/>
                    </a:lnR>
                    <a:lnT>
                      <a:noFill/>
                    </a:lnT>
                    <a:lnB>
                      <a:noFill/>
                    </a:lnB>
                  </a:tcPr>
                </a:tc>
                <a:tc>
                  <a:txBody>
                    <a:bodyPr/>
                    <a:lstStyle/>
                    <a:p>
                      <a:pPr algn="l" fontAlgn="b"/>
                      <a:r>
                        <a:rPr lang="en-US" sz="1800" b="0" i="0" u="none" strike="noStrike">
                          <a:solidFill>
                            <a:srgbClr val="000000"/>
                          </a:solidFill>
                          <a:latin typeface="Times New Roman"/>
                        </a:rPr>
                        <a:t>Dire Dawa</a:t>
                      </a:r>
                    </a:p>
                  </a:txBody>
                  <a:tcPr marL="9485" marR="9485" marT="9485"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chemeClr val="tx1"/>
                          </a:solidFill>
                          <a:latin typeface="Times New Roman"/>
                        </a:rPr>
                        <a:t>-0.444**</a:t>
                      </a:r>
                    </a:p>
                  </a:txBody>
                  <a:tcPr marL="9485" marR="9485" marT="948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a:solidFill>
                            <a:srgbClr val="000000"/>
                          </a:solidFill>
                          <a:latin typeface="Times New Roman"/>
                        </a:rPr>
                        <a:t>-0.307</a:t>
                      </a:r>
                    </a:p>
                  </a:txBody>
                  <a:tcPr marL="9485" marR="9485" marT="9485"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r>
                        <a:rPr lang="en-US" sz="1800" b="0" i="0" u="none" strike="noStrike">
                          <a:solidFill>
                            <a:srgbClr val="000000"/>
                          </a:solidFill>
                          <a:latin typeface="Times New Roman"/>
                        </a:rPr>
                        <a:t>0.276</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0.281</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0.29</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139</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0.686</a:t>
                      </a:r>
                    </a:p>
                  </a:txBody>
                  <a:tcPr marL="9485" marR="9485" marT="9485" marB="0" anchor="b">
                    <a:lnL>
                      <a:noFill/>
                    </a:lnL>
                    <a:lnR>
                      <a:noFill/>
                    </a:lnR>
                    <a:lnT>
                      <a:noFill/>
                    </a:lnT>
                    <a:lnB>
                      <a:noFill/>
                    </a:lnB>
                  </a:tcPr>
                </a:tc>
              </a:tr>
              <a:tr h="280092">
                <a:tc>
                  <a:txBody>
                    <a:bodyPr/>
                    <a:lstStyle/>
                    <a:p>
                      <a:pPr algn="ctr" fontAlgn="b"/>
                      <a:r>
                        <a:rPr lang="en-US" sz="1800" b="0" i="0" u="none" strike="noStrike">
                          <a:solidFill>
                            <a:srgbClr val="000000"/>
                          </a:solidFill>
                          <a:latin typeface="Times New Roman"/>
                        </a:rPr>
                        <a:t> </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M'ekele</a:t>
                      </a:r>
                    </a:p>
                  </a:txBody>
                  <a:tcPr marL="9485" marR="9485" marT="9485"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tx1"/>
                          </a:solidFill>
                          <a:latin typeface="Times New Roman"/>
                        </a:rPr>
                        <a:t>-0.586**</a:t>
                      </a:r>
                    </a:p>
                  </a:txBody>
                  <a:tcPr marL="9485" marR="9485" marT="948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-0.276</a:t>
                      </a:r>
                    </a:p>
                  </a:txBody>
                  <a:tcPr marL="9485" marR="9485" marT="9485" marB="0" anchor="b">
                    <a:lnL w="38100" cap="flat" cmpd="sng" algn="ctr">
                      <a:solidFill>
                        <a:srgbClr val="FF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0.381</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0.165</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0.30</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139</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0.294</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r>
              <a:tr h="280092">
                <a:tc>
                  <a:txBody>
                    <a:bodyPr/>
                    <a:lstStyle/>
                    <a:p>
                      <a:pPr algn="l" fontAlgn="b"/>
                      <a:r>
                        <a:rPr lang="en-US" sz="1800" b="0" i="0" u="none" strike="noStrike">
                          <a:solidFill>
                            <a:srgbClr val="000000"/>
                          </a:solidFill>
                          <a:latin typeface="Times New Roman"/>
                        </a:rPr>
                        <a:t>Kenya</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Times New Roman"/>
                        </a:rPr>
                        <a:t>Kisumu</a:t>
                      </a:r>
                    </a:p>
                  </a:txBody>
                  <a:tcPr marL="9485" marR="9485" marT="9485"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chemeClr val="tx1"/>
                          </a:solidFill>
                          <a:latin typeface="Times New Roman"/>
                        </a:rPr>
                        <a:t>-0.109</a:t>
                      </a:r>
                    </a:p>
                  </a:txBody>
                  <a:tcPr marL="9485" marR="9485" marT="948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Times New Roman"/>
                        </a:rPr>
                        <a:t>0.126</a:t>
                      </a:r>
                    </a:p>
                  </a:txBody>
                  <a:tcPr marL="9485" marR="9485" marT="9485" marB="0" anchor="b">
                    <a:lnL w="38100"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0.463***</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-0.057</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0.23</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169</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0.072</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r>
              <a:tr h="280092">
                <a:tc>
                  <a:txBody>
                    <a:bodyPr/>
                    <a:lstStyle/>
                    <a:p>
                      <a:pPr algn="l" fontAlgn="b"/>
                      <a:endParaRPr lang="en-US" sz="1800" b="0" i="0" u="none" strike="noStrike">
                        <a:solidFill>
                          <a:srgbClr val="000000"/>
                        </a:solidFill>
                        <a:latin typeface="Times New Roman"/>
                      </a:endParaRPr>
                    </a:p>
                  </a:txBody>
                  <a:tcPr marL="9485" marR="9485" marT="9485" marB="0" anchor="b">
                    <a:lnL>
                      <a:noFill/>
                    </a:lnL>
                    <a:lnR>
                      <a:noFill/>
                    </a:lnR>
                    <a:lnT>
                      <a:noFill/>
                    </a:lnT>
                    <a:lnB>
                      <a:noFill/>
                    </a:lnB>
                  </a:tcPr>
                </a:tc>
                <a:tc>
                  <a:txBody>
                    <a:bodyPr/>
                    <a:lstStyle/>
                    <a:p>
                      <a:pPr algn="l" fontAlgn="b"/>
                      <a:r>
                        <a:rPr lang="en-US" sz="1800" b="0" i="0" u="none" strike="noStrike">
                          <a:solidFill>
                            <a:srgbClr val="000000"/>
                          </a:solidFill>
                          <a:latin typeface="Times New Roman"/>
                        </a:rPr>
                        <a:t>Nairobi</a:t>
                      </a:r>
                    </a:p>
                  </a:txBody>
                  <a:tcPr marL="9485" marR="9485" marT="9485"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chemeClr val="tx1"/>
                          </a:solidFill>
                          <a:latin typeface="Times New Roman"/>
                        </a:rPr>
                        <a:t>-0.220*</a:t>
                      </a:r>
                    </a:p>
                  </a:txBody>
                  <a:tcPr marL="9485" marR="9485" marT="948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latin typeface="Times New Roman"/>
                        </a:rPr>
                        <a:t>0.080</a:t>
                      </a:r>
                    </a:p>
                  </a:txBody>
                  <a:tcPr marL="9485" marR="9485" marT="9485"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r>
                        <a:rPr lang="en-US" sz="1800" b="0" i="0" u="none" strike="noStrike">
                          <a:solidFill>
                            <a:srgbClr val="000000"/>
                          </a:solidFill>
                          <a:latin typeface="Times New Roman"/>
                        </a:rPr>
                        <a:t>0.129</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0.315**</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0.24</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169</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0.052</a:t>
                      </a:r>
                    </a:p>
                  </a:txBody>
                  <a:tcPr marL="9485" marR="9485" marT="9485" marB="0" anchor="b">
                    <a:lnL>
                      <a:noFill/>
                    </a:lnL>
                    <a:lnR>
                      <a:noFill/>
                    </a:lnR>
                    <a:lnT>
                      <a:noFill/>
                    </a:lnT>
                    <a:lnB>
                      <a:noFill/>
                    </a:lnB>
                  </a:tcPr>
                </a:tc>
              </a:tr>
              <a:tr h="280092">
                <a:tc>
                  <a:txBody>
                    <a:bodyPr/>
                    <a:lstStyle/>
                    <a:p>
                      <a:pPr algn="ctr" fontAlgn="b"/>
                      <a:r>
                        <a:rPr lang="en-US" sz="1800" b="0" i="0" u="none" strike="noStrike">
                          <a:solidFill>
                            <a:srgbClr val="000000"/>
                          </a:solidFill>
                          <a:latin typeface="Times New Roman"/>
                        </a:rPr>
                        <a:t> </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Nakuru</a:t>
                      </a:r>
                    </a:p>
                  </a:txBody>
                  <a:tcPr marL="9485" marR="9485" marT="9485"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tx1"/>
                          </a:solidFill>
                          <a:latin typeface="Times New Roman"/>
                        </a:rPr>
                        <a:t>-0.323**</a:t>
                      </a:r>
                    </a:p>
                  </a:txBody>
                  <a:tcPr marL="9485" marR="9485" marT="948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-0.264**</a:t>
                      </a:r>
                    </a:p>
                  </a:txBody>
                  <a:tcPr marL="9485" marR="9485" marT="9485" marB="0" anchor="b">
                    <a:lnL w="38100" cap="flat" cmpd="sng" algn="ctr">
                      <a:solidFill>
                        <a:srgbClr val="FF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0.455***</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-0.052</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0.27</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169</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0.708</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r>
              <a:tr h="280092">
                <a:tc>
                  <a:txBody>
                    <a:bodyPr/>
                    <a:lstStyle/>
                    <a:p>
                      <a:pPr algn="l" fontAlgn="b"/>
                      <a:r>
                        <a:rPr lang="en-US" sz="1800" b="0" i="0" u="none" strike="noStrike">
                          <a:solidFill>
                            <a:srgbClr val="000000"/>
                          </a:solidFill>
                          <a:latin typeface="Times New Roman"/>
                        </a:rPr>
                        <a:t>Tanzania</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Times New Roman"/>
                        </a:rPr>
                        <a:t>Arusha</a:t>
                      </a:r>
                    </a:p>
                  </a:txBody>
                  <a:tcPr marL="9485" marR="9485" marT="9485"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chemeClr val="tx1"/>
                          </a:solidFill>
                          <a:latin typeface="Times New Roman"/>
                        </a:rPr>
                        <a:t>-0.671***</a:t>
                      </a:r>
                    </a:p>
                  </a:txBody>
                  <a:tcPr marL="9485" marR="9485" marT="948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Times New Roman"/>
                        </a:rPr>
                        <a:t>-0.424***</a:t>
                      </a:r>
                    </a:p>
                  </a:txBody>
                  <a:tcPr marL="9485" marR="9485" marT="9485" marB="0" anchor="b">
                    <a:lnL w="38100"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-0.001</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0.059</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0.23</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124</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0.189</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r>
              <a:tr h="280092">
                <a:tc>
                  <a:txBody>
                    <a:bodyPr/>
                    <a:lstStyle/>
                    <a:p>
                      <a:pPr algn="l" fontAlgn="b"/>
                      <a:endParaRPr lang="en-US" sz="1800" b="0" i="0" u="none" strike="noStrike">
                        <a:solidFill>
                          <a:srgbClr val="000000"/>
                        </a:solidFill>
                        <a:latin typeface="Times New Roman"/>
                      </a:endParaRPr>
                    </a:p>
                  </a:txBody>
                  <a:tcPr marL="9485" marR="9485" marT="9485" marB="0" anchor="b">
                    <a:lnL>
                      <a:noFill/>
                    </a:lnL>
                    <a:lnR>
                      <a:noFill/>
                    </a:lnR>
                    <a:lnT>
                      <a:noFill/>
                    </a:lnT>
                    <a:lnB>
                      <a:noFill/>
                    </a:lnB>
                  </a:tcPr>
                </a:tc>
                <a:tc>
                  <a:txBody>
                    <a:bodyPr/>
                    <a:lstStyle/>
                    <a:p>
                      <a:pPr algn="l" fontAlgn="b"/>
                      <a:r>
                        <a:rPr lang="en-US" sz="1800" b="0" i="0" u="none" strike="noStrike">
                          <a:solidFill>
                            <a:srgbClr val="000000"/>
                          </a:solidFill>
                          <a:latin typeface="Times New Roman"/>
                        </a:rPr>
                        <a:t>Dodoma</a:t>
                      </a:r>
                    </a:p>
                  </a:txBody>
                  <a:tcPr marL="9485" marR="9485" marT="9485"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chemeClr val="tx1"/>
                          </a:solidFill>
                          <a:latin typeface="Times New Roman"/>
                        </a:rPr>
                        <a:t>-0.430***</a:t>
                      </a:r>
                    </a:p>
                  </a:txBody>
                  <a:tcPr marL="9485" marR="9485" marT="948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latin typeface="Times New Roman"/>
                        </a:rPr>
                        <a:t>-0.273</a:t>
                      </a:r>
                    </a:p>
                  </a:txBody>
                  <a:tcPr marL="9485" marR="9485" marT="9485"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r>
                        <a:rPr lang="en-US" sz="1800" b="0" i="0" u="none" strike="noStrike">
                          <a:solidFill>
                            <a:srgbClr val="000000"/>
                          </a:solidFill>
                          <a:latin typeface="Times New Roman"/>
                        </a:rPr>
                        <a:t>0.241*</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0.067</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0.19</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124</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0.499</a:t>
                      </a:r>
                    </a:p>
                  </a:txBody>
                  <a:tcPr marL="9485" marR="9485" marT="9485" marB="0" anchor="b">
                    <a:lnL>
                      <a:noFill/>
                    </a:lnL>
                    <a:lnR>
                      <a:noFill/>
                    </a:lnR>
                    <a:lnT>
                      <a:noFill/>
                    </a:lnT>
                    <a:lnB>
                      <a:noFill/>
                    </a:lnB>
                  </a:tcPr>
                </a:tc>
              </a:tr>
              <a:tr h="280092">
                <a:tc>
                  <a:txBody>
                    <a:bodyPr/>
                    <a:lstStyle/>
                    <a:p>
                      <a:pPr algn="ctr" fontAlgn="b"/>
                      <a:endParaRPr lang="en-US" sz="1800" b="0" i="0" u="none" strike="noStrike">
                        <a:solidFill>
                          <a:srgbClr val="000000"/>
                        </a:solidFill>
                        <a:latin typeface="Times New Roman"/>
                      </a:endParaRPr>
                    </a:p>
                  </a:txBody>
                  <a:tcPr marL="9485" marR="9485" marT="9485" marB="0" anchor="b">
                    <a:lnL>
                      <a:noFill/>
                    </a:lnL>
                    <a:lnR>
                      <a:noFill/>
                    </a:lnR>
                    <a:lnT>
                      <a:noFill/>
                    </a:lnT>
                    <a:lnB>
                      <a:noFill/>
                    </a:lnB>
                  </a:tcPr>
                </a:tc>
                <a:tc>
                  <a:txBody>
                    <a:bodyPr/>
                    <a:lstStyle/>
                    <a:p>
                      <a:pPr algn="l" fontAlgn="b"/>
                      <a:r>
                        <a:rPr lang="en-US" sz="1800" b="0" i="0" u="none" strike="noStrike">
                          <a:solidFill>
                            <a:srgbClr val="000000"/>
                          </a:solidFill>
                          <a:latin typeface="Times New Roman"/>
                        </a:rPr>
                        <a:t>Kigoma</a:t>
                      </a:r>
                    </a:p>
                  </a:txBody>
                  <a:tcPr marL="9485" marR="9485" marT="9485"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chemeClr val="tx1"/>
                          </a:solidFill>
                          <a:latin typeface="Times New Roman"/>
                        </a:rPr>
                        <a:t>-0.637***</a:t>
                      </a:r>
                    </a:p>
                  </a:txBody>
                  <a:tcPr marL="9485" marR="9485" marT="948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latin typeface="Times New Roman"/>
                        </a:rPr>
                        <a:t>-0.223*</a:t>
                      </a:r>
                    </a:p>
                  </a:txBody>
                  <a:tcPr marL="9485" marR="9485" marT="9485"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r>
                        <a:rPr lang="en-US" sz="1800" b="0" i="0" u="none" strike="noStrike">
                          <a:solidFill>
                            <a:srgbClr val="000000"/>
                          </a:solidFill>
                          <a:latin typeface="Times New Roman"/>
                        </a:rPr>
                        <a:t>0.433***</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-0.121</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0.37</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124</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0.017</a:t>
                      </a:r>
                    </a:p>
                  </a:txBody>
                  <a:tcPr marL="9485" marR="9485" marT="9485" marB="0" anchor="b">
                    <a:lnL>
                      <a:noFill/>
                    </a:lnL>
                    <a:lnR>
                      <a:noFill/>
                    </a:lnR>
                    <a:lnT>
                      <a:noFill/>
                    </a:lnT>
                    <a:lnB>
                      <a:noFill/>
                    </a:lnB>
                  </a:tcPr>
                </a:tc>
              </a:tr>
              <a:tr h="280092">
                <a:tc>
                  <a:txBody>
                    <a:bodyPr/>
                    <a:lstStyle/>
                    <a:p>
                      <a:pPr algn="l" fontAlgn="b"/>
                      <a:r>
                        <a:rPr lang="en-US" sz="1800" b="0" i="0" u="none" strike="noStrike">
                          <a:solidFill>
                            <a:srgbClr val="000000"/>
                          </a:solidFill>
                          <a:latin typeface="Times New Roman"/>
                        </a:rPr>
                        <a:t> </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Mbeya</a:t>
                      </a:r>
                    </a:p>
                  </a:txBody>
                  <a:tcPr marL="9485" marR="9485" marT="9485"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tx1"/>
                          </a:solidFill>
                          <a:latin typeface="Times New Roman"/>
                        </a:rPr>
                        <a:t>-0.488***</a:t>
                      </a:r>
                    </a:p>
                  </a:txBody>
                  <a:tcPr marL="9485" marR="9485" marT="948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-0.323**</a:t>
                      </a:r>
                    </a:p>
                  </a:txBody>
                  <a:tcPr marL="9485" marR="9485" marT="9485" marB="0" anchor="b">
                    <a:lnL w="38100" cap="flat" cmpd="sng" algn="ctr">
                      <a:solidFill>
                        <a:srgbClr val="FF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0.098</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0.106</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0.16</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124</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0.428</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r>
              <a:tr h="280092">
                <a:tc>
                  <a:txBody>
                    <a:bodyPr/>
                    <a:lstStyle/>
                    <a:p>
                      <a:pPr algn="l" fontAlgn="b"/>
                      <a:r>
                        <a:rPr lang="en-US" sz="1800" b="0" i="0" u="none" strike="noStrike">
                          <a:solidFill>
                            <a:srgbClr val="000000"/>
                          </a:solidFill>
                          <a:latin typeface="Times New Roman"/>
                        </a:rPr>
                        <a:t>Uganda</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Times New Roman"/>
                        </a:rPr>
                        <a:t>Gulu</a:t>
                      </a:r>
                    </a:p>
                  </a:txBody>
                  <a:tcPr marL="9485" marR="9485" marT="9485"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chemeClr val="tx1"/>
                          </a:solidFill>
                          <a:latin typeface="Times New Roman"/>
                        </a:rPr>
                        <a:t>-0.508***</a:t>
                      </a:r>
                    </a:p>
                  </a:txBody>
                  <a:tcPr marL="9485" marR="9485" marT="948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Times New Roman"/>
                        </a:rPr>
                        <a:t>-0.001</a:t>
                      </a:r>
                    </a:p>
                  </a:txBody>
                  <a:tcPr marL="9485" marR="9485" marT="9485" marB="0" anchor="b">
                    <a:lnL w="38100"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0.719***</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-0.573***</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0.27</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145</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0.023</a:t>
                      </a:r>
                    </a:p>
                  </a:txBody>
                  <a:tcPr marL="9485" marR="9485" marT="9485" marB="0" anchor="b">
                    <a:lnL>
                      <a:noFill/>
                    </a:lnL>
                    <a:lnR>
                      <a:noFill/>
                    </a:lnR>
                    <a:lnT w="6350" cap="flat" cmpd="sng" algn="ctr">
                      <a:solidFill>
                        <a:srgbClr val="000000"/>
                      </a:solidFill>
                      <a:prstDash val="solid"/>
                      <a:round/>
                      <a:headEnd type="none" w="med" len="med"/>
                      <a:tailEnd type="none" w="med" len="med"/>
                    </a:lnT>
                    <a:lnB>
                      <a:noFill/>
                    </a:lnB>
                  </a:tcPr>
                </a:tc>
              </a:tr>
              <a:tr h="280092">
                <a:tc>
                  <a:txBody>
                    <a:bodyPr/>
                    <a:lstStyle/>
                    <a:p>
                      <a:pPr algn="l" fontAlgn="b"/>
                      <a:endParaRPr lang="en-US" sz="1800" b="0" i="0" u="none" strike="noStrike">
                        <a:solidFill>
                          <a:srgbClr val="000000"/>
                        </a:solidFill>
                        <a:latin typeface="Times New Roman"/>
                      </a:endParaRPr>
                    </a:p>
                  </a:txBody>
                  <a:tcPr marL="9485" marR="9485" marT="9485" marB="0" anchor="b">
                    <a:lnL>
                      <a:noFill/>
                    </a:lnL>
                    <a:lnR>
                      <a:noFill/>
                    </a:lnR>
                    <a:lnT>
                      <a:noFill/>
                    </a:lnT>
                    <a:lnB>
                      <a:noFill/>
                    </a:lnB>
                  </a:tcPr>
                </a:tc>
                <a:tc>
                  <a:txBody>
                    <a:bodyPr/>
                    <a:lstStyle/>
                    <a:p>
                      <a:pPr algn="l" fontAlgn="b"/>
                      <a:r>
                        <a:rPr lang="en-US" sz="1800" b="0" i="0" u="none" strike="noStrike">
                          <a:solidFill>
                            <a:srgbClr val="000000"/>
                          </a:solidFill>
                          <a:latin typeface="Times New Roman"/>
                        </a:rPr>
                        <a:t>Mbale</a:t>
                      </a:r>
                    </a:p>
                  </a:txBody>
                  <a:tcPr marL="9485" marR="9485" marT="9485"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chemeClr val="tx1"/>
                          </a:solidFill>
                          <a:latin typeface="Times New Roman"/>
                        </a:rPr>
                        <a:t>-0.737***</a:t>
                      </a:r>
                    </a:p>
                  </a:txBody>
                  <a:tcPr marL="9485" marR="9485" marT="948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latin typeface="Times New Roman"/>
                        </a:rPr>
                        <a:t>-0.404*</a:t>
                      </a:r>
                    </a:p>
                  </a:txBody>
                  <a:tcPr marL="9485" marR="9485" marT="9485"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r>
                        <a:rPr lang="en-US" sz="1800" b="0" i="0" u="none" strike="noStrike">
                          <a:solidFill>
                            <a:srgbClr val="000000"/>
                          </a:solidFill>
                          <a:latin typeface="Times New Roman"/>
                        </a:rPr>
                        <a:t>0.414**</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-0.325**</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0.24</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145</a:t>
                      </a:r>
                    </a:p>
                  </a:txBody>
                  <a:tcPr marL="9485" marR="9485" marT="9485" marB="0" anchor="b">
                    <a:lnL>
                      <a:noFill/>
                    </a:lnL>
                    <a:lnR>
                      <a:noFill/>
                    </a:lnR>
                    <a:lnT>
                      <a:noFill/>
                    </a:lnT>
                    <a:lnB>
                      <a:noFill/>
                    </a:lnB>
                  </a:tcPr>
                </a:tc>
                <a:tc>
                  <a:txBody>
                    <a:bodyPr/>
                    <a:lstStyle/>
                    <a:p>
                      <a:pPr algn="ctr" fontAlgn="b"/>
                      <a:r>
                        <a:rPr lang="en-US" sz="1800" b="0" i="0" u="none" strike="noStrike">
                          <a:solidFill>
                            <a:srgbClr val="000000"/>
                          </a:solidFill>
                          <a:latin typeface="Times New Roman"/>
                        </a:rPr>
                        <a:t>0.237</a:t>
                      </a:r>
                    </a:p>
                  </a:txBody>
                  <a:tcPr marL="9485" marR="9485" marT="9485" marB="0" anchor="b">
                    <a:lnL>
                      <a:noFill/>
                    </a:lnL>
                    <a:lnR>
                      <a:noFill/>
                    </a:lnR>
                    <a:lnT>
                      <a:noFill/>
                    </a:lnT>
                    <a:lnB>
                      <a:noFill/>
                    </a:lnB>
                  </a:tcPr>
                </a:tc>
              </a:tr>
              <a:tr h="280092">
                <a:tc>
                  <a:txBody>
                    <a:bodyPr/>
                    <a:lstStyle/>
                    <a:p>
                      <a:pPr algn="l" fontAlgn="b"/>
                      <a:r>
                        <a:rPr lang="en-US" sz="1800" b="0" i="0" u="none" strike="noStrike">
                          <a:solidFill>
                            <a:srgbClr val="000000"/>
                          </a:solidFill>
                          <a:latin typeface="Times New Roman"/>
                        </a:rPr>
                        <a:t> </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Mbarara</a:t>
                      </a:r>
                    </a:p>
                  </a:txBody>
                  <a:tcPr marL="9485" marR="9485" marT="9485"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tx1"/>
                          </a:solidFill>
                          <a:latin typeface="Times New Roman"/>
                        </a:rPr>
                        <a:t>-0.461**</a:t>
                      </a:r>
                    </a:p>
                  </a:txBody>
                  <a:tcPr marL="9485" marR="9485" marT="9485"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w="38100" cap="flat" cmpd="sng" algn="ctr">
                      <a:solidFill>
                        <a:srgbClr val="FF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-0.110</a:t>
                      </a:r>
                    </a:p>
                  </a:txBody>
                  <a:tcPr marL="9485" marR="9485" marT="9485" marB="0" anchor="b">
                    <a:lnL w="38100" cap="flat" cmpd="sng" algn="ctr">
                      <a:solidFill>
                        <a:srgbClr val="FF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0.342**</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-0.152</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0.15</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imes New Roman"/>
                        </a:rPr>
                        <a:t>145</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0.154</a:t>
                      </a:r>
                    </a:p>
                  </a:txBody>
                  <a:tcPr marL="9485" marR="9485" marT="948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2747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1134862"/>
            <a:ext cx="8229600" cy="5570738"/>
          </a:xfrm>
        </p:spPr>
        <p:txBody>
          <a:bodyPr>
            <a:noAutofit/>
          </a:bodyPr>
          <a:lstStyle/>
          <a:p>
            <a:pPr marL="0" indent="0">
              <a:lnSpc>
                <a:spcPct val="90000"/>
              </a:lnSpc>
              <a:spcAft>
                <a:spcPts val="1200"/>
              </a:spcAft>
              <a:buNone/>
            </a:pPr>
            <a:r>
              <a:rPr lang="en-US" altLang="ja-JP" sz="2400" b="1" u="sng" dirty="0" smtClean="0">
                <a:latin typeface="Calibri" pitchFamily="34" charset="0"/>
              </a:rPr>
              <a:t>5. Domestic maize price transmission</a:t>
            </a:r>
          </a:p>
          <a:p>
            <a:pPr>
              <a:lnSpc>
                <a:spcPct val="90000"/>
              </a:lnSpc>
              <a:spcAft>
                <a:spcPts val="1200"/>
              </a:spcAft>
              <a:buFontTx/>
              <a:buChar char="-"/>
            </a:pPr>
            <a:r>
              <a:rPr lang="en-US" sz="2400" dirty="0" smtClean="0">
                <a:latin typeface="Calibri" pitchFamily="34" charset="0"/>
              </a:rPr>
              <a:t>As with domestic fuel price transmission, most estimates indicate strong spatial market integration, in most cases corresponding to the law of one price in long-run equilibrium.</a:t>
            </a:r>
          </a:p>
          <a:p>
            <a:pPr>
              <a:lnSpc>
                <a:spcPct val="90000"/>
              </a:lnSpc>
              <a:spcAft>
                <a:spcPts val="1200"/>
              </a:spcAft>
              <a:buFontTx/>
              <a:buChar char="-"/>
            </a:pPr>
            <a:r>
              <a:rPr lang="en-US" sz="2400" dirty="0">
                <a:latin typeface="Calibri" pitchFamily="34" charset="0"/>
              </a:rPr>
              <a:t>Within-country maize price </a:t>
            </a:r>
            <a:r>
              <a:rPr lang="en-US" sz="2400" dirty="0" smtClean="0">
                <a:latin typeface="Calibri" pitchFamily="34" charset="0"/>
              </a:rPr>
              <a:t>transmission </a:t>
            </a:r>
            <a:r>
              <a:rPr lang="en-US" sz="2400" dirty="0" err="1" smtClean="0">
                <a:latin typeface="Calibri" pitchFamily="34" charset="0"/>
              </a:rPr>
              <a:t>elasticities</a:t>
            </a:r>
            <a:r>
              <a:rPr lang="en-US" sz="2400" dirty="0" smtClean="0">
                <a:latin typeface="Calibri" pitchFamily="34" charset="0"/>
              </a:rPr>
              <a:t> </a:t>
            </a:r>
            <a:r>
              <a:rPr lang="en-US" sz="2400" dirty="0">
                <a:latin typeface="Calibri" pitchFamily="34" charset="0"/>
              </a:rPr>
              <a:t>are lower for the </a:t>
            </a:r>
            <a:r>
              <a:rPr lang="en-US" sz="2400" dirty="0" smtClean="0">
                <a:latin typeface="Calibri" pitchFamily="34" charset="0"/>
              </a:rPr>
              <a:t>four </a:t>
            </a:r>
            <a:r>
              <a:rPr lang="en-US" sz="2400" dirty="0">
                <a:latin typeface="Calibri" pitchFamily="34" charset="0"/>
              </a:rPr>
              <a:t>markets in </a:t>
            </a:r>
            <a:r>
              <a:rPr lang="en-US" sz="2400" dirty="0" smtClean="0">
                <a:latin typeface="Calibri" pitchFamily="34" charset="0"/>
              </a:rPr>
              <a:t>TZ/UG furthest from coastal POE markets.</a:t>
            </a:r>
          </a:p>
          <a:p>
            <a:pPr>
              <a:lnSpc>
                <a:spcPct val="90000"/>
              </a:lnSpc>
              <a:spcAft>
                <a:spcPts val="1200"/>
              </a:spcAft>
              <a:buFontTx/>
              <a:buChar char="-"/>
            </a:pPr>
            <a:r>
              <a:rPr lang="en-US" sz="2400" dirty="0" smtClean="0">
                <a:latin typeface="Calibri" pitchFamily="34" charset="0"/>
              </a:rPr>
              <a:t>The remote markets also have the highest pass-through </a:t>
            </a:r>
            <a:r>
              <a:rPr lang="en-US" sz="2400" dirty="0" err="1">
                <a:latin typeface="Calibri" pitchFamily="34" charset="0"/>
              </a:rPr>
              <a:t>elasticities</a:t>
            </a:r>
            <a:r>
              <a:rPr lang="en-US" sz="2400" dirty="0">
                <a:latin typeface="Calibri" pitchFamily="34" charset="0"/>
              </a:rPr>
              <a:t> </a:t>
            </a:r>
            <a:r>
              <a:rPr lang="en-US" sz="2400" dirty="0" err="1" smtClean="0">
                <a:latin typeface="Calibri" pitchFamily="34" charset="0"/>
              </a:rPr>
              <a:t>wrt</a:t>
            </a:r>
            <a:r>
              <a:rPr lang="en-US" sz="2400" dirty="0" smtClean="0">
                <a:latin typeface="Calibri" pitchFamily="34" charset="0"/>
              </a:rPr>
              <a:t> local fuel prices: 0.29-0.76, often ≥ POE grain price pass-through.</a:t>
            </a:r>
          </a:p>
          <a:p>
            <a:pPr>
              <a:lnSpc>
                <a:spcPct val="90000"/>
              </a:lnSpc>
              <a:spcAft>
                <a:spcPts val="1200"/>
              </a:spcAft>
              <a:buFontTx/>
              <a:buChar char="-"/>
            </a:pPr>
            <a:r>
              <a:rPr lang="en-US" sz="2400" dirty="0" smtClean="0">
                <a:latin typeface="Calibri" pitchFamily="34" charset="0"/>
              </a:rPr>
              <a:t>Short-run adjustment back to equilibrium is quick, typically &lt; 3 months and fuel prices play little or no role in short-run dynamics, just as with global-POE price dynamics.  </a:t>
            </a:r>
            <a:endParaRPr lang="en-US" altLang="ja-JP" sz="2400" dirty="0" smtClean="0">
              <a:latin typeface="Calibri" pitchFamily="34" charset="0"/>
            </a:endParaRPr>
          </a:p>
        </p:txBody>
      </p:sp>
      <p:sp>
        <p:nvSpPr>
          <p:cNvPr id="5" name="Rectangle 2"/>
          <p:cNvSpPr txBox="1">
            <a:spLocks noChangeArrowheads="1"/>
          </p:cNvSpPr>
          <p:nvPr/>
        </p:nvSpPr>
        <p:spPr bwMode="auto">
          <a:xfrm>
            <a:off x="5715000" y="-76200"/>
            <a:ext cx="320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dirty="0" smtClean="0">
                <a:solidFill>
                  <a:schemeClr val="bg1"/>
                </a:solidFill>
                <a:latin typeface="Calibri" pitchFamily="34" charset="0"/>
              </a:rPr>
              <a:t>Results</a:t>
            </a:r>
            <a:endParaRPr lang="en-US" altLang="ja-JP" dirty="0" smtClean="0">
              <a:latin typeface="Calibri" pitchFamily="34" charset="0"/>
            </a:endParaRPr>
          </a:p>
        </p:txBody>
      </p:sp>
    </p:spTree>
    <p:extLst>
      <p:ext uri="{BB962C8B-B14F-4D97-AF65-F5344CB8AC3E}">
        <p14:creationId xmlns:p14="http://schemas.microsoft.com/office/powerpoint/2010/main" val="30167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52400" y="990600"/>
            <a:ext cx="8229600" cy="5570738"/>
          </a:xfrm>
        </p:spPr>
        <p:txBody>
          <a:bodyPr>
            <a:normAutofit/>
          </a:bodyPr>
          <a:lstStyle/>
          <a:p>
            <a:pPr marL="0" indent="0">
              <a:lnSpc>
                <a:spcPct val="90000"/>
              </a:lnSpc>
              <a:spcAft>
                <a:spcPts val="1200"/>
              </a:spcAft>
              <a:buNone/>
            </a:pPr>
            <a:r>
              <a:rPr lang="en-US" altLang="ja-JP" sz="2800" b="1" u="sng" dirty="0" smtClean="0">
                <a:latin typeface="Calibri" pitchFamily="34" charset="0"/>
              </a:rPr>
              <a:t>5. </a:t>
            </a:r>
            <a:r>
              <a:rPr lang="en-US" altLang="ja-JP" sz="2800" b="1" u="sng" dirty="0">
                <a:latin typeface="Calibri" pitchFamily="34" charset="0"/>
              </a:rPr>
              <a:t>Domestic </a:t>
            </a:r>
            <a:r>
              <a:rPr lang="en-US" altLang="ja-JP" sz="2800" b="1" u="sng" dirty="0" smtClean="0">
                <a:latin typeface="Calibri" pitchFamily="34" charset="0"/>
              </a:rPr>
              <a:t>maize </a:t>
            </a:r>
            <a:r>
              <a:rPr lang="en-US" altLang="ja-JP" sz="2800" b="1" u="sng" dirty="0">
                <a:latin typeface="Calibri" pitchFamily="34" charset="0"/>
              </a:rPr>
              <a:t>price </a:t>
            </a:r>
            <a:r>
              <a:rPr lang="en-US" altLang="ja-JP" sz="2800" b="1" u="sng" dirty="0" smtClean="0">
                <a:latin typeface="Calibri" pitchFamily="34" charset="0"/>
              </a:rPr>
              <a:t>transmission</a:t>
            </a:r>
            <a:endParaRPr lang="en-US" altLang="ja-JP" sz="2800" b="1" u="sng" dirty="0">
              <a:latin typeface="Calibri" pitchFamily="34" charset="0"/>
            </a:endParaRPr>
          </a:p>
        </p:txBody>
      </p:sp>
      <p:sp>
        <p:nvSpPr>
          <p:cNvPr id="5" name="Rectangle 2"/>
          <p:cNvSpPr txBox="1">
            <a:spLocks noChangeArrowheads="1"/>
          </p:cNvSpPr>
          <p:nvPr/>
        </p:nvSpPr>
        <p:spPr bwMode="auto">
          <a:xfrm>
            <a:off x="5715000" y="-76200"/>
            <a:ext cx="320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dirty="0" smtClean="0">
                <a:solidFill>
                  <a:schemeClr val="bg1"/>
                </a:solidFill>
                <a:latin typeface="Calibri" pitchFamily="34" charset="0"/>
              </a:rPr>
              <a:t>Results</a:t>
            </a:r>
            <a:endParaRPr lang="en-US" altLang="ja-JP" dirty="0" smtClean="0">
              <a:latin typeface="Calibri" pitchFamily="34" charset="0"/>
            </a:endParaRPr>
          </a:p>
        </p:txBody>
      </p:sp>
      <p:graphicFrame>
        <p:nvGraphicFramePr>
          <p:cNvPr id="6" name="Table 5"/>
          <p:cNvGraphicFramePr>
            <a:graphicFrameLocks noGrp="1"/>
          </p:cNvGraphicFramePr>
          <p:nvPr/>
        </p:nvGraphicFramePr>
        <p:xfrm>
          <a:off x="609601" y="1524000"/>
          <a:ext cx="7848598" cy="4941871"/>
        </p:xfrm>
        <a:graphic>
          <a:graphicData uri="http://schemas.openxmlformats.org/drawingml/2006/table">
            <a:tbl>
              <a:tblPr/>
              <a:tblGrid>
                <a:gridCol w="1566555"/>
                <a:gridCol w="1851384"/>
                <a:gridCol w="2436863"/>
                <a:gridCol w="1993796"/>
              </a:tblGrid>
              <a:tr h="468091">
                <a:tc gridSpan="4">
                  <a:txBody>
                    <a:bodyPr/>
                    <a:lstStyle/>
                    <a:p>
                      <a:pPr algn="ctr" fontAlgn="b"/>
                      <a:r>
                        <a:rPr lang="en-US" sz="1900" b="0" i="0" u="none" strike="noStrike" dirty="0">
                          <a:solidFill>
                            <a:srgbClr val="000000"/>
                          </a:solidFill>
                          <a:latin typeface="Times New Roman"/>
                        </a:rPr>
                        <a:t>Table 12. Within-country maize price transmission, ECM stage 1, 2000-2012</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48397">
                <a:tc>
                  <a:txBody>
                    <a:bodyPr/>
                    <a:lstStyle/>
                    <a:p>
                      <a:pPr algn="l" fontAlgn="b"/>
                      <a:endParaRPr lang="en-US" sz="1900" b="0" i="0" u="none" strike="noStrike">
                        <a:solidFill>
                          <a:srgbClr val="000000"/>
                        </a:solidFill>
                        <a:latin typeface="Times New Roman"/>
                      </a:endParaRP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900" b="0" i="0" u="none" strike="noStrike">
                        <a:solidFill>
                          <a:srgbClr val="000000"/>
                        </a:solidFill>
                        <a:latin typeface="Times New Roman"/>
                      </a:endParaRP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900" b="0" i="0" u="sng" strike="noStrike">
                          <a:solidFill>
                            <a:srgbClr val="000000"/>
                          </a:solidFill>
                          <a:latin typeface="Times New Roman"/>
                        </a:rPr>
                        <a:t>Pass-through elasticities</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r>
              <a:tr h="283882">
                <a:tc>
                  <a:txBody>
                    <a:bodyPr/>
                    <a:lstStyle/>
                    <a:p>
                      <a:pPr algn="l" fontAlgn="b"/>
                      <a:r>
                        <a:rPr lang="en-US" sz="1900" b="0" i="0" u="none" strike="noStrike">
                          <a:solidFill>
                            <a:srgbClr val="000000"/>
                          </a:solidFill>
                          <a:latin typeface="Times New Roman"/>
                        </a:rPr>
                        <a:t>Country</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900" b="0" i="0" u="none" strike="noStrike">
                          <a:solidFill>
                            <a:srgbClr val="000000"/>
                          </a:solidFill>
                          <a:latin typeface="Times New Roman"/>
                        </a:rPr>
                        <a:t>Market</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Times New Roman"/>
                        </a:rPr>
                        <a:t>POE maize</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smtClean="0">
                          <a:solidFill>
                            <a:srgbClr val="000000"/>
                          </a:solidFill>
                          <a:latin typeface="Times New Roman"/>
                        </a:rPr>
                        <a:t>Own </a:t>
                      </a:r>
                      <a:r>
                        <a:rPr lang="en-US" sz="1900" b="0" i="0" u="none" strike="noStrike" dirty="0">
                          <a:solidFill>
                            <a:srgbClr val="000000"/>
                          </a:solidFill>
                          <a:latin typeface="Times New Roman"/>
                        </a:rPr>
                        <a:t>petrol</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r>
              <a:tr h="248397">
                <a:tc>
                  <a:txBody>
                    <a:bodyPr/>
                    <a:lstStyle/>
                    <a:p>
                      <a:pPr algn="l" fontAlgn="b"/>
                      <a:r>
                        <a:rPr lang="en-US" sz="1900" b="0" i="0" u="none" strike="noStrike">
                          <a:solidFill>
                            <a:srgbClr val="000000"/>
                          </a:solidFill>
                          <a:latin typeface="Times New Roman"/>
                        </a:rPr>
                        <a:t>Ethiopia</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900" b="0" i="0" u="none" strike="noStrike">
                          <a:solidFill>
                            <a:srgbClr val="000000"/>
                          </a:solidFill>
                          <a:latin typeface="Times New Roman"/>
                        </a:rPr>
                        <a:t>Bahir Dar</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900" b="0" i="0" u="none" strike="noStrike">
                          <a:solidFill>
                            <a:srgbClr val="000000"/>
                          </a:solidFill>
                          <a:latin typeface="Times New Roman"/>
                        </a:rPr>
                        <a:t>0.991</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900" b="0" i="0" u="none" strike="noStrike">
                          <a:solidFill>
                            <a:srgbClr val="000000"/>
                          </a:solidFill>
                          <a:latin typeface="Times New Roman"/>
                        </a:rPr>
                        <a:t>0.005</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r>
              <a:tr h="248397">
                <a:tc>
                  <a:txBody>
                    <a:bodyPr/>
                    <a:lstStyle/>
                    <a:p>
                      <a:pPr algn="l" fontAlgn="b"/>
                      <a:endParaRPr lang="en-US" sz="1900" b="0" i="0" u="none" strike="noStrike">
                        <a:solidFill>
                          <a:srgbClr val="000000"/>
                        </a:solidFill>
                        <a:latin typeface="Times New Roman"/>
                      </a:endParaRPr>
                    </a:p>
                  </a:txBody>
                  <a:tcPr marL="8692" marR="8692" marT="8692" marB="0" anchor="b">
                    <a:lnL>
                      <a:noFill/>
                    </a:lnL>
                    <a:lnR>
                      <a:noFill/>
                    </a:lnR>
                    <a:lnT>
                      <a:noFill/>
                    </a:lnT>
                    <a:lnB>
                      <a:noFill/>
                    </a:lnB>
                  </a:tcPr>
                </a:tc>
                <a:tc>
                  <a:txBody>
                    <a:bodyPr/>
                    <a:lstStyle/>
                    <a:p>
                      <a:pPr algn="l" fontAlgn="b"/>
                      <a:r>
                        <a:rPr lang="en-US" sz="1900" b="0" i="0" u="none" strike="noStrike">
                          <a:solidFill>
                            <a:srgbClr val="000000"/>
                          </a:solidFill>
                          <a:latin typeface="Times New Roman"/>
                        </a:rPr>
                        <a:t>Dire Dawa</a:t>
                      </a:r>
                    </a:p>
                  </a:txBody>
                  <a:tcPr marL="8692" marR="8692" marT="8692" marB="0" anchor="b">
                    <a:lnL>
                      <a:noFill/>
                    </a:lnL>
                    <a:lnR>
                      <a:noFill/>
                    </a:lnR>
                    <a:lnT>
                      <a:noFill/>
                    </a:lnT>
                    <a:lnB>
                      <a:noFill/>
                    </a:lnB>
                  </a:tcPr>
                </a:tc>
                <a:tc>
                  <a:txBody>
                    <a:bodyPr/>
                    <a:lstStyle/>
                    <a:p>
                      <a:pPr algn="ctr" fontAlgn="b"/>
                      <a:r>
                        <a:rPr lang="en-US" sz="1900" b="0" i="0" u="none" strike="noStrike">
                          <a:solidFill>
                            <a:srgbClr val="000000"/>
                          </a:solidFill>
                          <a:latin typeface="Times New Roman"/>
                        </a:rPr>
                        <a:t>0.916</a:t>
                      </a:r>
                    </a:p>
                  </a:txBody>
                  <a:tcPr marL="8692" marR="8692" marT="8692" marB="0" anchor="b">
                    <a:lnL>
                      <a:noFill/>
                    </a:lnL>
                    <a:lnR>
                      <a:noFill/>
                    </a:lnR>
                    <a:lnT>
                      <a:noFill/>
                    </a:lnT>
                    <a:lnB>
                      <a:noFill/>
                    </a:lnB>
                  </a:tcPr>
                </a:tc>
                <a:tc>
                  <a:txBody>
                    <a:bodyPr/>
                    <a:lstStyle/>
                    <a:p>
                      <a:pPr algn="ctr" fontAlgn="b"/>
                      <a:r>
                        <a:rPr lang="en-US" sz="1900" b="0" i="0" u="none" strike="noStrike">
                          <a:solidFill>
                            <a:srgbClr val="000000"/>
                          </a:solidFill>
                          <a:latin typeface="Times New Roman"/>
                        </a:rPr>
                        <a:t>0.030</a:t>
                      </a:r>
                    </a:p>
                  </a:txBody>
                  <a:tcPr marL="8692" marR="8692" marT="8692" marB="0" anchor="b">
                    <a:lnL>
                      <a:noFill/>
                    </a:lnL>
                    <a:lnR>
                      <a:noFill/>
                    </a:lnR>
                    <a:lnT>
                      <a:noFill/>
                    </a:lnT>
                    <a:lnB>
                      <a:noFill/>
                    </a:lnB>
                  </a:tcPr>
                </a:tc>
              </a:tr>
              <a:tr h="248397">
                <a:tc>
                  <a:txBody>
                    <a:bodyPr/>
                    <a:lstStyle/>
                    <a:p>
                      <a:pPr algn="l" fontAlgn="b"/>
                      <a:r>
                        <a:rPr lang="en-US" sz="1900" b="0" i="0" u="none" strike="noStrike">
                          <a:solidFill>
                            <a:srgbClr val="000000"/>
                          </a:solidFill>
                          <a:latin typeface="Times New Roman"/>
                        </a:rPr>
                        <a:t>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900" b="0" i="0" u="none" strike="noStrike">
                          <a:solidFill>
                            <a:srgbClr val="000000"/>
                          </a:solidFill>
                          <a:latin typeface="Times New Roman"/>
                        </a:rPr>
                        <a:t>M'ekele</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Times New Roman"/>
                        </a:rPr>
                        <a:t>0.894</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Times New Roman"/>
                        </a:rPr>
                        <a:t>-0.046</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r>
              <a:tr h="248397">
                <a:tc>
                  <a:txBody>
                    <a:bodyPr/>
                    <a:lstStyle/>
                    <a:p>
                      <a:pPr algn="l" fontAlgn="b"/>
                      <a:r>
                        <a:rPr lang="en-US" sz="1900" b="0" i="0" u="none" strike="noStrike">
                          <a:solidFill>
                            <a:srgbClr val="000000"/>
                          </a:solidFill>
                          <a:latin typeface="Times New Roman"/>
                        </a:rPr>
                        <a:t>Kenya</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900" b="0" i="0" u="none" strike="noStrike">
                          <a:solidFill>
                            <a:srgbClr val="000000"/>
                          </a:solidFill>
                          <a:latin typeface="Times New Roman"/>
                        </a:rPr>
                        <a:t>Kisumu</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900" b="0" i="0" u="none" strike="noStrike">
                          <a:solidFill>
                            <a:srgbClr val="000000"/>
                          </a:solidFill>
                          <a:latin typeface="Times New Roman"/>
                        </a:rPr>
                        <a:t>1.028</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900" b="0" i="0" u="none" strike="noStrike">
                          <a:solidFill>
                            <a:srgbClr val="000000"/>
                          </a:solidFill>
                          <a:latin typeface="Times New Roman"/>
                        </a:rPr>
                        <a:t>0.209</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r>
              <a:tr h="248397">
                <a:tc>
                  <a:txBody>
                    <a:bodyPr/>
                    <a:lstStyle/>
                    <a:p>
                      <a:pPr algn="l" fontAlgn="b"/>
                      <a:endParaRPr lang="en-US" sz="1900" b="0" i="0" u="none" strike="noStrike">
                        <a:solidFill>
                          <a:srgbClr val="000000"/>
                        </a:solidFill>
                        <a:latin typeface="Times New Roman"/>
                      </a:endParaRPr>
                    </a:p>
                  </a:txBody>
                  <a:tcPr marL="8692" marR="8692" marT="8692" marB="0" anchor="b">
                    <a:lnL>
                      <a:noFill/>
                    </a:lnL>
                    <a:lnR>
                      <a:noFill/>
                    </a:lnR>
                    <a:lnT>
                      <a:noFill/>
                    </a:lnT>
                    <a:lnB>
                      <a:noFill/>
                    </a:lnB>
                  </a:tcPr>
                </a:tc>
                <a:tc>
                  <a:txBody>
                    <a:bodyPr/>
                    <a:lstStyle/>
                    <a:p>
                      <a:pPr algn="l" fontAlgn="b"/>
                      <a:r>
                        <a:rPr lang="en-US" sz="1900" b="0" i="0" u="none" strike="noStrike">
                          <a:solidFill>
                            <a:srgbClr val="000000"/>
                          </a:solidFill>
                          <a:latin typeface="Times New Roman"/>
                        </a:rPr>
                        <a:t>Nairobi</a:t>
                      </a:r>
                    </a:p>
                  </a:txBody>
                  <a:tcPr marL="8692" marR="8692" marT="8692" marB="0" anchor="b">
                    <a:lnL>
                      <a:noFill/>
                    </a:lnL>
                    <a:lnR>
                      <a:noFill/>
                    </a:lnR>
                    <a:lnT>
                      <a:noFill/>
                    </a:lnT>
                    <a:lnB>
                      <a:noFill/>
                    </a:lnB>
                  </a:tcPr>
                </a:tc>
                <a:tc>
                  <a:txBody>
                    <a:bodyPr/>
                    <a:lstStyle/>
                    <a:p>
                      <a:pPr algn="ctr" fontAlgn="b"/>
                      <a:r>
                        <a:rPr lang="en-US" sz="1900" b="0" i="0" u="none" strike="noStrike">
                          <a:solidFill>
                            <a:srgbClr val="000000"/>
                          </a:solidFill>
                          <a:latin typeface="Times New Roman"/>
                        </a:rPr>
                        <a:t>0.928</a:t>
                      </a:r>
                    </a:p>
                  </a:txBody>
                  <a:tcPr marL="8692" marR="8692" marT="8692" marB="0" anchor="b">
                    <a:lnL>
                      <a:noFill/>
                    </a:lnL>
                    <a:lnR>
                      <a:noFill/>
                    </a:lnR>
                    <a:lnT>
                      <a:noFill/>
                    </a:lnT>
                    <a:lnB>
                      <a:noFill/>
                    </a:lnB>
                  </a:tcPr>
                </a:tc>
                <a:tc>
                  <a:txBody>
                    <a:bodyPr/>
                    <a:lstStyle/>
                    <a:p>
                      <a:pPr algn="ctr" fontAlgn="b"/>
                      <a:r>
                        <a:rPr lang="en-US" sz="1900" b="0" i="0" u="none" strike="noStrike">
                          <a:solidFill>
                            <a:srgbClr val="000000"/>
                          </a:solidFill>
                          <a:latin typeface="Times New Roman"/>
                        </a:rPr>
                        <a:t>0.109</a:t>
                      </a:r>
                    </a:p>
                  </a:txBody>
                  <a:tcPr marL="8692" marR="8692" marT="8692" marB="0" anchor="b">
                    <a:lnL>
                      <a:noFill/>
                    </a:lnL>
                    <a:lnR>
                      <a:noFill/>
                    </a:lnR>
                    <a:lnT>
                      <a:noFill/>
                    </a:lnT>
                    <a:lnB>
                      <a:noFill/>
                    </a:lnB>
                  </a:tcPr>
                </a:tc>
              </a:tr>
              <a:tr h="248397">
                <a:tc>
                  <a:txBody>
                    <a:bodyPr/>
                    <a:lstStyle/>
                    <a:p>
                      <a:pPr algn="l" fontAlgn="b"/>
                      <a:r>
                        <a:rPr lang="en-US" sz="1900" b="0" i="0" u="none" strike="noStrike">
                          <a:solidFill>
                            <a:srgbClr val="000000"/>
                          </a:solidFill>
                          <a:latin typeface="Times New Roman"/>
                        </a:rPr>
                        <a:t>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900" b="0" i="0" u="none" strike="noStrike">
                          <a:solidFill>
                            <a:srgbClr val="000000"/>
                          </a:solidFill>
                          <a:latin typeface="Times New Roman"/>
                        </a:rPr>
                        <a:t>Nakuru</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Times New Roman"/>
                        </a:rPr>
                        <a:t>1.144</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Times New Roman"/>
                        </a:rPr>
                        <a:t>0.014</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r>
              <a:tr h="248397">
                <a:tc>
                  <a:txBody>
                    <a:bodyPr/>
                    <a:lstStyle/>
                    <a:p>
                      <a:pPr algn="l" fontAlgn="b"/>
                      <a:r>
                        <a:rPr lang="en-US" sz="1900" b="0" i="0" u="none" strike="noStrike">
                          <a:solidFill>
                            <a:srgbClr val="000000"/>
                          </a:solidFill>
                          <a:latin typeface="Times New Roman"/>
                        </a:rPr>
                        <a:t>Tanzania</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900" b="0" i="0" u="none" strike="noStrike">
                          <a:solidFill>
                            <a:srgbClr val="000000"/>
                          </a:solidFill>
                          <a:latin typeface="Times New Roman"/>
                        </a:rPr>
                        <a:t>Arusha</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900" b="0" i="0" u="none" strike="noStrike">
                          <a:solidFill>
                            <a:srgbClr val="000000"/>
                          </a:solidFill>
                          <a:latin typeface="Times New Roman"/>
                        </a:rPr>
                        <a:t>0.937</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900" b="0" i="0" u="none" strike="noStrike">
                          <a:solidFill>
                            <a:srgbClr val="000000"/>
                          </a:solidFill>
                          <a:latin typeface="Times New Roman"/>
                        </a:rPr>
                        <a:t>0.051</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r>
              <a:tr h="248397">
                <a:tc>
                  <a:txBody>
                    <a:bodyPr/>
                    <a:lstStyle/>
                    <a:p>
                      <a:pPr algn="l" fontAlgn="b"/>
                      <a:endParaRPr lang="en-US" sz="1900" b="0" i="0" u="none" strike="noStrike">
                        <a:solidFill>
                          <a:srgbClr val="000000"/>
                        </a:solidFill>
                        <a:latin typeface="Times New Roman"/>
                      </a:endParaRPr>
                    </a:p>
                  </a:txBody>
                  <a:tcPr marL="8692" marR="8692" marT="8692" marB="0" anchor="b">
                    <a:lnL>
                      <a:noFill/>
                    </a:lnL>
                    <a:lnR>
                      <a:noFill/>
                    </a:lnR>
                    <a:lnT>
                      <a:noFill/>
                    </a:lnT>
                    <a:lnB>
                      <a:noFill/>
                    </a:lnB>
                  </a:tcPr>
                </a:tc>
                <a:tc>
                  <a:txBody>
                    <a:bodyPr/>
                    <a:lstStyle/>
                    <a:p>
                      <a:pPr algn="l" fontAlgn="b"/>
                      <a:r>
                        <a:rPr lang="en-US" sz="1900" b="0" i="0" u="none" strike="noStrike">
                          <a:solidFill>
                            <a:srgbClr val="000000"/>
                          </a:solidFill>
                          <a:latin typeface="Times New Roman"/>
                        </a:rPr>
                        <a:t>Dodoma</a:t>
                      </a:r>
                    </a:p>
                  </a:txBody>
                  <a:tcPr marL="8692" marR="8692" marT="8692" marB="0" anchor="b">
                    <a:lnL>
                      <a:noFill/>
                    </a:lnL>
                    <a:lnR>
                      <a:noFill/>
                    </a:lnR>
                    <a:lnT>
                      <a:noFill/>
                    </a:lnT>
                    <a:lnB>
                      <a:noFill/>
                    </a:lnB>
                  </a:tcPr>
                </a:tc>
                <a:tc>
                  <a:txBody>
                    <a:bodyPr/>
                    <a:lstStyle/>
                    <a:p>
                      <a:pPr algn="ctr" fontAlgn="b"/>
                      <a:r>
                        <a:rPr lang="en-US" sz="1900" b="0" i="0" u="none" strike="noStrike">
                          <a:solidFill>
                            <a:srgbClr val="000000"/>
                          </a:solidFill>
                          <a:latin typeface="Times New Roman"/>
                        </a:rPr>
                        <a:t>1.011</a:t>
                      </a:r>
                    </a:p>
                  </a:txBody>
                  <a:tcPr marL="8692" marR="8692" marT="8692" marB="0" anchor="b">
                    <a:lnL>
                      <a:noFill/>
                    </a:lnL>
                    <a:lnR>
                      <a:noFill/>
                    </a:lnR>
                    <a:lnT>
                      <a:noFill/>
                    </a:lnT>
                    <a:lnB>
                      <a:noFill/>
                    </a:lnB>
                  </a:tcPr>
                </a:tc>
                <a:tc>
                  <a:txBody>
                    <a:bodyPr/>
                    <a:lstStyle/>
                    <a:p>
                      <a:pPr algn="ctr" fontAlgn="b"/>
                      <a:r>
                        <a:rPr lang="en-US" sz="1900" b="0" i="0" u="none" strike="noStrike">
                          <a:solidFill>
                            <a:srgbClr val="000000"/>
                          </a:solidFill>
                          <a:latin typeface="Times New Roman"/>
                        </a:rPr>
                        <a:t>0.033</a:t>
                      </a:r>
                    </a:p>
                  </a:txBody>
                  <a:tcPr marL="8692" marR="8692" marT="8692" marB="0" anchor="b">
                    <a:lnL>
                      <a:noFill/>
                    </a:lnL>
                    <a:lnR>
                      <a:noFill/>
                    </a:lnR>
                    <a:lnT>
                      <a:noFill/>
                    </a:lnT>
                    <a:lnB>
                      <a:noFill/>
                    </a:lnB>
                  </a:tcPr>
                </a:tc>
              </a:tr>
              <a:tr h="248397">
                <a:tc>
                  <a:txBody>
                    <a:bodyPr/>
                    <a:lstStyle/>
                    <a:p>
                      <a:pPr algn="l" fontAlgn="b"/>
                      <a:endParaRPr lang="en-US" sz="1900" b="0" i="0" u="none" strike="noStrike">
                        <a:solidFill>
                          <a:srgbClr val="000000"/>
                        </a:solidFill>
                        <a:latin typeface="Times New Roman"/>
                      </a:endParaRPr>
                    </a:p>
                  </a:txBody>
                  <a:tcPr marL="8692" marR="8692" marT="8692" marB="0" anchor="b">
                    <a:lnL>
                      <a:noFill/>
                    </a:lnL>
                    <a:lnR>
                      <a:noFill/>
                    </a:lnR>
                    <a:lnT>
                      <a:noFill/>
                    </a:lnT>
                    <a:lnB>
                      <a:noFill/>
                    </a:lnB>
                  </a:tcPr>
                </a:tc>
                <a:tc>
                  <a:txBody>
                    <a:bodyPr/>
                    <a:lstStyle/>
                    <a:p>
                      <a:pPr algn="l" fontAlgn="b"/>
                      <a:r>
                        <a:rPr lang="en-US" sz="1900" b="0" i="0" u="none" strike="noStrike">
                          <a:solidFill>
                            <a:srgbClr val="000000"/>
                          </a:solidFill>
                          <a:latin typeface="Times New Roman"/>
                        </a:rPr>
                        <a:t>Kigoma</a:t>
                      </a:r>
                    </a:p>
                  </a:txBody>
                  <a:tcPr marL="8692" marR="8692" marT="8692" marB="0" anchor="b">
                    <a:lnL>
                      <a:noFill/>
                    </a:lnL>
                    <a:lnR>
                      <a:noFill/>
                    </a:lnR>
                    <a:lnT>
                      <a:noFill/>
                    </a:lnT>
                    <a:lnB>
                      <a:noFill/>
                    </a:lnB>
                  </a:tcPr>
                </a:tc>
                <a:tc>
                  <a:txBody>
                    <a:bodyPr/>
                    <a:lstStyle/>
                    <a:p>
                      <a:pPr algn="ctr" fontAlgn="b"/>
                      <a:r>
                        <a:rPr lang="en-US" sz="1900" b="0" i="0" u="none" strike="noStrike">
                          <a:solidFill>
                            <a:srgbClr val="000000"/>
                          </a:solidFill>
                          <a:latin typeface="Times New Roman"/>
                        </a:rPr>
                        <a:t>0.633</a:t>
                      </a:r>
                    </a:p>
                  </a:txBody>
                  <a:tcPr marL="8692" marR="8692" marT="8692" marB="0" anchor="b">
                    <a:lnL>
                      <a:noFill/>
                    </a:lnL>
                    <a:lnR>
                      <a:noFill/>
                    </a:lnR>
                    <a:lnT>
                      <a:noFill/>
                    </a:lnT>
                    <a:lnB>
                      <a:noFill/>
                    </a:lnB>
                  </a:tcPr>
                </a:tc>
                <a:tc>
                  <a:txBody>
                    <a:bodyPr/>
                    <a:lstStyle/>
                    <a:p>
                      <a:pPr algn="ctr" fontAlgn="b"/>
                      <a:r>
                        <a:rPr lang="en-US" sz="1900" b="0" i="0" u="none" strike="noStrike">
                          <a:solidFill>
                            <a:srgbClr val="000000"/>
                          </a:solidFill>
                          <a:latin typeface="Times New Roman"/>
                        </a:rPr>
                        <a:t>0.447</a:t>
                      </a:r>
                    </a:p>
                  </a:txBody>
                  <a:tcPr marL="8692" marR="8692" marT="8692" marB="0" anchor="b">
                    <a:lnL>
                      <a:noFill/>
                    </a:lnL>
                    <a:lnR>
                      <a:noFill/>
                    </a:lnR>
                    <a:lnT>
                      <a:noFill/>
                    </a:lnT>
                    <a:lnB>
                      <a:noFill/>
                    </a:lnB>
                  </a:tcPr>
                </a:tc>
              </a:tr>
              <a:tr h="248397">
                <a:tc>
                  <a:txBody>
                    <a:bodyPr/>
                    <a:lstStyle/>
                    <a:p>
                      <a:pPr algn="l" fontAlgn="b"/>
                      <a:r>
                        <a:rPr lang="en-US" sz="1900" b="0" i="0" u="none" strike="noStrike">
                          <a:solidFill>
                            <a:srgbClr val="000000"/>
                          </a:solidFill>
                          <a:latin typeface="Times New Roman"/>
                        </a:rPr>
                        <a:t> </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900" b="0" i="0" u="none" strike="noStrike">
                          <a:solidFill>
                            <a:srgbClr val="000000"/>
                          </a:solidFill>
                          <a:latin typeface="Times New Roman"/>
                        </a:rPr>
                        <a:t>Mbeya</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Times New Roman"/>
                        </a:rPr>
                        <a:t>0.803</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latin typeface="Times New Roman"/>
                        </a:rPr>
                        <a:t>0.285</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r>
              <a:tr h="248397">
                <a:tc>
                  <a:txBody>
                    <a:bodyPr/>
                    <a:lstStyle/>
                    <a:p>
                      <a:pPr algn="l" fontAlgn="b"/>
                      <a:r>
                        <a:rPr lang="en-US" sz="1900" b="0" i="0" u="none" strike="noStrike">
                          <a:solidFill>
                            <a:srgbClr val="000000"/>
                          </a:solidFill>
                          <a:latin typeface="Times New Roman"/>
                        </a:rPr>
                        <a:t>Uganda</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900" b="0" i="0" u="none" strike="noStrike">
                          <a:solidFill>
                            <a:srgbClr val="000000"/>
                          </a:solidFill>
                          <a:latin typeface="Times New Roman"/>
                        </a:rPr>
                        <a:t>Gulu</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900" b="0" i="0" u="none" strike="noStrike">
                          <a:solidFill>
                            <a:srgbClr val="000000"/>
                          </a:solidFill>
                          <a:latin typeface="Times New Roman"/>
                        </a:rPr>
                        <a:t>0.659</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900" b="0" i="0" u="none" strike="noStrike">
                          <a:solidFill>
                            <a:srgbClr val="000000"/>
                          </a:solidFill>
                          <a:latin typeface="Times New Roman"/>
                        </a:rPr>
                        <a:t>0.410</a:t>
                      </a:r>
                    </a:p>
                  </a:txBody>
                  <a:tcPr marL="8692" marR="8692" marT="8692" marB="0" anchor="b">
                    <a:lnL>
                      <a:noFill/>
                    </a:lnL>
                    <a:lnR>
                      <a:noFill/>
                    </a:lnR>
                    <a:lnT w="6350" cap="flat" cmpd="sng" algn="ctr">
                      <a:solidFill>
                        <a:srgbClr val="000000"/>
                      </a:solidFill>
                      <a:prstDash val="solid"/>
                      <a:round/>
                      <a:headEnd type="none" w="med" len="med"/>
                      <a:tailEnd type="none" w="med" len="med"/>
                    </a:lnT>
                    <a:lnB>
                      <a:noFill/>
                    </a:lnB>
                  </a:tcPr>
                </a:tc>
              </a:tr>
              <a:tr h="248397">
                <a:tc>
                  <a:txBody>
                    <a:bodyPr/>
                    <a:lstStyle/>
                    <a:p>
                      <a:pPr algn="ctr" fontAlgn="ctr"/>
                      <a:endParaRPr lang="en-US" sz="1900" b="0" i="0" u="none" strike="noStrike">
                        <a:solidFill>
                          <a:srgbClr val="000000"/>
                        </a:solidFill>
                        <a:latin typeface="Times New Roman"/>
                      </a:endParaRPr>
                    </a:p>
                  </a:txBody>
                  <a:tcPr marL="8692" marR="8692" marT="8692" marB="0" anchor="ctr">
                    <a:lnL>
                      <a:noFill/>
                    </a:lnL>
                    <a:lnR>
                      <a:noFill/>
                    </a:lnR>
                    <a:lnT>
                      <a:noFill/>
                    </a:lnT>
                    <a:lnB>
                      <a:noFill/>
                    </a:lnB>
                  </a:tcPr>
                </a:tc>
                <a:tc>
                  <a:txBody>
                    <a:bodyPr/>
                    <a:lstStyle/>
                    <a:p>
                      <a:pPr algn="l" fontAlgn="b"/>
                      <a:r>
                        <a:rPr lang="en-US" sz="1900" b="0" i="0" u="none" strike="noStrike">
                          <a:solidFill>
                            <a:srgbClr val="000000"/>
                          </a:solidFill>
                          <a:latin typeface="Times New Roman"/>
                        </a:rPr>
                        <a:t>Mbale</a:t>
                      </a:r>
                    </a:p>
                  </a:txBody>
                  <a:tcPr marL="8692" marR="8692" marT="8692" marB="0" anchor="b">
                    <a:lnL>
                      <a:noFill/>
                    </a:lnL>
                    <a:lnR>
                      <a:noFill/>
                    </a:lnR>
                    <a:lnT>
                      <a:noFill/>
                    </a:lnT>
                    <a:lnB>
                      <a:noFill/>
                    </a:lnB>
                  </a:tcPr>
                </a:tc>
                <a:tc>
                  <a:txBody>
                    <a:bodyPr/>
                    <a:lstStyle/>
                    <a:p>
                      <a:pPr algn="ctr" fontAlgn="b"/>
                      <a:r>
                        <a:rPr lang="en-US" sz="1900" b="0" i="0" u="none" strike="noStrike" dirty="0">
                          <a:solidFill>
                            <a:srgbClr val="000000"/>
                          </a:solidFill>
                          <a:latin typeface="Times New Roman"/>
                        </a:rPr>
                        <a:t>1.137</a:t>
                      </a:r>
                    </a:p>
                  </a:txBody>
                  <a:tcPr marL="8692" marR="8692" marT="8692" marB="0" anchor="b">
                    <a:lnL>
                      <a:noFill/>
                    </a:lnL>
                    <a:lnR>
                      <a:noFill/>
                    </a:lnR>
                    <a:lnT>
                      <a:noFill/>
                    </a:lnT>
                    <a:lnB>
                      <a:noFill/>
                    </a:lnB>
                  </a:tcPr>
                </a:tc>
                <a:tc>
                  <a:txBody>
                    <a:bodyPr/>
                    <a:lstStyle/>
                    <a:p>
                      <a:pPr algn="ctr" fontAlgn="b"/>
                      <a:r>
                        <a:rPr lang="en-US" sz="1900" b="0" i="0" u="none" strike="noStrike">
                          <a:solidFill>
                            <a:srgbClr val="000000"/>
                          </a:solidFill>
                          <a:latin typeface="Times New Roman"/>
                        </a:rPr>
                        <a:t>-0.618</a:t>
                      </a:r>
                    </a:p>
                  </a:txBody>
                  <a:tcPr marL="8692" marR="8692" marT="8692" marB="0" anchor="b">
                    <a:lnL>
                      <a:noFill/>
                    </a:lnL>
                    <a:lnR>
                      <a:noFill/>
                    </a:lnR>
                    <a:lnT>
                      <a:noFill/>
                    </a:lnT>
                    <a:lnB>
                      <a:noFill/>
                    </a:lnB>
                  </a:tcPr>
                </a:tc>
              </a:tr>
              <a:tr h="248397">
                <a:tc>
                  <a:txBody>
                    <a:bodyPr/>
                    <a:lstStyle/>
                    <a:p>
                      <a:pPr algn="ctr" fontAlgn="ctr"/>
                      <a:r>
                        <a:rPr lang="en-US" sz="1900" b="0" i="0" u="none" strike="noStrike">
                          <a:solidFill>
                            <a:srgbClr val="000000"/>
                          </a:solidFill>
                          <a:latin typeface="Times New Roman"/>
                        </a:rPr>
                        <a:t> </a:t>
                      </a:r>
                    </a:p>
                  </a:txBody>
                  <a:tcPr marL="8692" marR="8692" marT="86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900" b="0" i="0" u="none" strike="noStrike">
                          <a:solidFill>
                            <a:srgbClr val="000000"/>
                          </a:solidFill>
                          <a:latin typeface="Times New Roman"/>
                        </a:rPr>
                        <a:t>Mbarara</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Times New Roman"/>
                        </a:rPr>
                        <a:t>0.482</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Times New Roman"/>
                        </a:rPr>
                        <a:t>0.761</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5641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76200" y="990600"/>
            <a:ext cx="8229600" cy="5570738"/>
          </a:xfrm>
        </p:spPr>
        <p:txBody>
          <a:bodyPr>
            <a:normAutofit/>
          </a:bodyPr>
          <a:lstStyle/>
          <a:p>
            <a:pPr marL="0" indent="0">
              <a:lnSpc>
                <a:spcPct val="90000"/>
              </a:lnSpc>
              <a:spcAft>
                <a:spcPts val="1200"/>
              </a:spcAft>
              <a:buNone/>
            </a:pPr>
            <a:r>
              <a:rPr lang="en-US" altLang="ja-JP" sz="2800" b="1" u="sng" dirty="0" smtClean="0">
                <a:latin typeface="Calibri" pitchFamily="34" charset="0"/>
              </a:rPr>
              <a:t>5. </a:t>
            </a:r>
            <a:r>
              <a:rPr lang="en-US" altLang="ja-JP" sz="2800" b="1" u="sng" dirty="0">
                <a:latin typeface="Calibri" pitchFamily="34" charset="0"/>
              </a:rPr>
              <a:t>Domestic </a:t>
            </a:r>
            <a:r>
              <a:rPr lang="en-US" altLang="ja-JP" sz="2800" b="1" u="sng" dirty="0" smtClean="0">
                <a:latin typeface="Calibri" pitchFamily="34" charset="0"/>
              </a:rPr>
              <a:t>maize </a:t>
            </a:r>
            <a:r>
              <a:rPr lang="en-US" altLang="ja-JP" sz="2800" b="1" u="sng" dirty="0">
                <a:latin typeface="Calibri" pitchFamily="34" charset="0"/>
              </a:rPr>
              <a:t>price </a:t>
            </a:r>
            <a:r>
              <a:rPr lang="en-US" altLang="ja-JP" sz="2800" b="1" u="sng" dirty="0" smtClean="0">
                <a:latin typeface="Calibri" pitchFamily="34" charset="0"/>
              </a:rPr>
              <a:t>transmission</a:t>
            </a:r>
            <a:endParaRPr lang="en-US" altLang="ja-JP" sz="2800" b="1" u="sng" dirty="0">
              <a:latin typeface="Calibri" pitchFamily="34" charset="0"/>
            </a:endParaRPr>
          </a:p>
        </p:txBody>
      </p:sp>
      <p:sp>
        <p:nvSpPr>
          <p:cNvPr id="5" name="Rectangle 2"/>
          <p:cNvSpPr txBox="1">
            <a:spLocks noChangeArrowheads="1"/>
          </p:cNvSpPr>
          <p:nvPr/>
        </p:nvSpPr>
        <p:spPr bwMode="auto">
          <a:xfrm>
            <a:off x="5715000" y="-76200"/>
            <a:ext cx="320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dirty="0" smtClean="0">
                <a:solidFill>
                  <a:schemeClr val="bg1"/>
                </a:solidFill>
                <a:latin typeface="Calibri" pitchFamily="34" charset="0"/>
              </a:rPr>
              <a:t>Results</a:t>
            </a:r>
            <a:endParaRPr lang="en-US" altLang="ja-JP" dirty="0" smtClean="0">
              <a:latin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28596307"/>
              </p:ext>
            </p:extLst>
          </p:nvPr>
        </p:nvGraphicFramePr>
        <p:xfrm>
          <a:off x="152400" y="1600200"/>
          <a:ext cx="8763002" cy="5029195"/>
        </p:xfrm>
        <a:graphic>
          <a:graphicData uri="http://schemas.openxmlformats.org/drawingml/2006/table">
            <a:tbl>
              <a:tblPr/>
              <a:tblGrid>
                <a:gridCol w="990600"/>
                <a:gridCol w="1143000"/>
                <a:gridCol w="1021801"/>
                <a:gridCol w="1135945"/>
                <a:gridCol w="1135945"/>
                <a:gridCol w="1135945"/>
                <a:gridCol w="1135945"/>
                <a:gridCol w="1063821"/>
              </a:tblGrid>
              <a:tr h="325340">
                <a:tc gridSpan="8">
                  <a:txBody>
                    <a:bodyPr/>
                    <a:lstStyle/>
                    <a:p>
                      <a:pPr algn="ctr" fontAlgn="b"/>
                      <a:r>
                        <a:rPr lang="en-US" sz="1700" b="0" i="0" u="none" strike="noStrike" dirty="0">
                          <a:solidFill>
                            <a:srgbClr val="000000"/>
                          </a:solidFill>
                          <a:latin typeface="Times New Roman"/>
                        </a:rPr>
                        <a:t>Table 13. Within-country maize price transmission, asymmetrical ECM stage 2</a:t>
                      </a:r>
                    </a:p>
                  </a:txBody>
                  <a:tcPr marL="8078" marR="8078" marT="807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6904">
                <a:tc>
                  <a:txBody>
                    <a:bodyPr/>
                    <a:lstStyle/>
                    <a:p>
                      <a:pPr algn="l" fontAlgn="b"/>
                      <a:r>
                        <a:rPr lang="en-US" sz="1700" b="0" i="0" u="none" strike="noStrike">
                          <a:solidFill>
                            <a:srgbClr val="000000"/>
                          </a:solidFill>
                          <a:latin typeface="Times New Roman"/>
                        </a:rPr>
                        <a:t> </a:t>
                      </a:r>
                    </a:p>
                  </a:txBody>
                  <a:tcPr marL="8078" marR="8078" marT="80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latin typeface="Times New Roman"/>
                        </a:rPr>
                        <a:t>Market</a:t>
                      </a:r>
                    </a:p>
                  </a:txBody>
                  <a:tcPr marL="8078" marR="8078" marT="80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dirty="0" err="1">
                          <a:solidFill>
                            <a:srgbClr val="000000"/>
                          </a:solidFill>
                          <a:latin typeface="Times New Roman"/>
                        </a:rPr>
                        <a:t>L.ECT</a:t>
                      </a:r>
                      <a:r>
                        <a:rPr lang="en-US" sz="1700" b="0" i="1" u="none" strike="noStrike" baseline="30000" dirty="0" err="1">
                          <a:solidFill>
                            <a:srgbClr val="000000"/>
                          </a:solidFill>
                          <a:latin typeface="Times New Roman"/>
                        </a:rPr>
                        <a:t>neg</a:t>
                      </a:r>
                      <a:endParaRPr lang="en-US" sz="1700" b="0" i="0" u="none" strike="noStrike" dirty="0">
                        <a:solidFill>
                          <a:srgbClr val="000000"/>
                        </a:solidFill>
                        <a:latin typeface="Times New Roman"/>
                      </a:endParaRPr>
                    </a:p>
                  </a:txBody>
                  <a:tcPr marL="8078" marR="8078" marT="8078" marB="0" anchor="b">
                    <a:lnL>
                      <a:noFill/>
                    </a:lnL>
                    <a:lnR>
                      <a:noFill/>
                    </a:lnR>
                    <a:lnT w="635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L.ECT</a:t>
                      </a:r>
                      <a:r>
                        <a:rPr lang="en-US" sz="1700" b="0" i="1" u="none" strike="noStrike" baseline="30000">
                          <a:solidFill>
                            <a:srgbClr val="000000"/>
                          </a:solidFill>
                          <a:latin typeface="Times New Roman"/>
                        </a:rPr>
                        <a:t>pos</a:t>
                      </a:r>
                      <a:endParaRPr lang="en-US" sz="1700" b="0" i="0" u="none" strike="noStrike">
                        <a:solidFill>
                          <a:srgbClr val="000000"/>
                        </a:solidFill>
                        <a:latin typeface="Times New Roman"/>
                      </a:endParaRPr>
                    </a:p>
                  </a:txBody>
                  <a:tcPr marL="8078" marR="8078" marT="80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LD.POE price</a:t>
                      </a:r>
                    </a:p>
                  </a:txBody>
                  <a:tcPr marL="8078" marR="8078" marT="80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LD.own maize price</a:t>
                      </a:r>
                    </a:p>
                  </a:txBody>
                  <a:tcPr marL="8078" marR="8078" marT="80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dirty="0" err="1">
                          <a:solidFill>
                            <a:srgbClr val="000000"/>
                          </a:solidFill>
                          <a:latin typeface="Times New Roman"/>
                        </a:rPr>
                        <a:t>LD.own</a:t>
                      </a:r>
                      <a:r>
                        <a:rPr lang="en-US" sz="1700" b="0" i="0" u="none" strike="noStrike" dirty="0">
                          <a:solidFill>
                            <a:srgbClr val="000000"/>
                          </a:solidFill>
                          <a:latin typeface="Times New Roman"/>
                        </a:rPr>
                        <a:t> fuel price</a:t>
                      </a:r>
                    </a:p>
                  </a:txBody>
                  <a:tcPr marL="8078" marR="8078" marT="8078" marB="0" anchor="b">
                    <a:lnL>
                      <a:noFill/>
                    </a:lnL>
                    <a:lnR>
                      <a:noFill/>
                    </a:lnR>
                    <a:lnT w="635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F test: asymmetric (p-value)</a:t>
                      </a:r>
                    </a:p>
                  </a:txBody>
                  <a:tcPr marL="8078" marR="8078" marT="80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227">
                <a:tc>
                  <a:txBody>
                    <a:bodyPr/>
                    <a:lstStyle/>
                    <a:p>
                      <a:pPr algn="l" fontAlgn="b"/>
                      <a:r>
                        <a:rPr lang="en-US" sz="1700" b="0" i="0" u="none" strike="noStrike">
                          <a:solidFill>
                            <a:srgbClr val="000000"/>
                          </a:solidFill>
                          <a:latin typeface="Times New Roman"/>
                        </a:rPr>
                        <a:t>Ethiopia</a:t>
                      </a:r>
                    </a:p>
                  </a:txBody>
                  <a:tcPr marL="8078" marR="8078" marT="80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700" b="0" i="0" u="none" strike="noStrike" dirty="0" err="1">
                          <a:solidFill>
                            <a:srgbClr val="000000"/>
                          </a:solidFill>
                          <a:latin typeface="Times New Roman"/>
                        </a:rPr>
                        <a:t>Bahir</a:t>
                      </a:r>
                      <a:r>
                        <a:rPr lang="en-US" sz="1700" b="0" i="0" u="none" strike="noStrike" dirty="0">
                          <a:solidFill>
                            <a:srgbClr val="000000"/>
                          </a:solidFill>
                          <a:latin typeface="Times New Roman"/>
                        </a:rPr>
                        <a:t> Dar</a:t>
                      </a:r>
                    </a:p>
                  </a:txBody>
                  <a:tcPr marL="8078" marR="8078" marT="8078"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dirty="0">
                          <a:solidFill>
                            <a:srgbClr val="000000"/>
                          </a:solidFill>
                          <a:latin typeface="Times New Roman"/>
                        </a:rPr>
                        <a:t>-0.928***</a:t>
                      </a:r>
                    </a:p>
                  </a:txBody>
                  <a:tcPr marL="8078" marR="8078" marT="8078"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-0.543***</a:t>
                      </a:r>
                    </a:p>
                  </a:txBody>
                  <a:tcPr marL="8078" marR="8078" marT="8078" marB="0" anchor="b">
                    <a:lnL w="38100"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0.184</a:t>
                      </a:r>
                    </a:p>
                  </a:txBody>
                  <a:tcPr marL="8078" marR="8078" marT="80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dirty="0">
                          <a:solidFill>
                            <a:srgbClr val="000000"/>
                          </a:solidFill>
                          <a:latin typeface="Times New Roman"/>
                        </a:rPr>
                        <a:t>0.129</a:t>
                      </a:r>
                    </a:p>
                  </a:txBody>
                  <a:tcPr marL="8078" marR="8078" marT="8078" marB="0" anchor="b">
                    <a:lnL>
                      <a:noFill/>
                    </a:lnL>
                    <a:lnR w="28575"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dirty="0">
                          <a:solidFill>
                            <a:srgbClr val="000000"/>
                          </a:solidFill>
                          <a:latin typeface="Times New Roman"/>
                        </a:rPr>
                        <a:t>0.021</a:t>
                      </a:r>
                    </a:p>
                  </a:txBody>
                  <a:tcPr marL="8078" marR="8078" marT="8078"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0.109</a:t>
                      </a:r>
                    </a:p>
                  </a:txBody>
                  <a:tcPr marL="8078" marR="8078" marT="8078" marB="0" anchor="b">
                    <a:lnL w="28575"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98227">
                <a:tc>
                  <a:txBody>
                    <a:bodyPr/>
                    <a:lstStyle/>
                    <a:p>
                      <a:pPr algn="l" fontAlgn="b"/>
                      <a:endParaRPr lang="en-US" sz="1700" b="0" i="0" u="none" strike="noStrike">
                        <a:solidFill>
                          <a:srgbClr val="000000"/>
                        </a:solidFill>
                        <a:latin typeface="Times New Roman"/>
                      </a:endParaRPr>
                    </a:p>
                  </a:txBody>
                  <a:tcPr marL="8078" marR="8078" marT="8078" marB="0" anchor="b">
                    <a:lnL>
                      <a:noFill/>
                    </a:lnL>
                    <a:lnR>
                      <a:noFill/>
                    </a:lnR>
                    <a:lnT>
                      <a:noFill/>
                    </a:lnT>
                    <a:lnB>
                      <a:noFill/>
                    </a:lnB>
                  </a:tcPr>
                </a:tc>
                <a:tc>
                  <a:txBody>
                    <a:bodyPr/>
                    <a:lstStyle/>
                    <a:p>
                      <a:pPr algn="l" fontAlgn="b"/>
                      <a:r>
                        <a:rPr lang="en-US" sz="1700" b="0" i="0" u="none" strike="noStrike">
                          <a:solidFill>
                            <a:srgbClr val="000000"/>
                          </a:solidFill>
                          <a:latin typeface="Times New Roman"/>
                        </a:rPr>
                        <a:t>Dire Dawa</a:t>
                      </a:r>
                    </a:p>
                  </a:txBody>
                  <a:tcPr marL="8078" marR="8078" marT="8078"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dirty="0">
                          <a:solidFill>
                            <a:srgbClr val="000000"/>
                          </a:solidFill>
                          <a:latin typeface="Times New Roman"/>
                        </a:rPr>
                        <a:t>-0.779***</a:t>
                      </a:r>
                    </a:p>
                  </a:txBody>
                  <a:tcPr marL="8078" marR="8078" marT="8078"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a:solidFill>
                            <a:srgbClr val="000000"/>
                          </a:solidFill>
                          <a:latin typeface="Times New Roman"/>
                        </a:rPr>
                        <a:t>-0.397**</a:t>
                      </a:r>
                    </a:p>
                  </a:txBody>
                  <a:tcPr marL="8078" marR="8078" marT="8078"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r>
                        <a:rPr lang="en-US" sz="1700" b="0" i="0" u="none" strike="noStrike">
                          <a:solidFill>
                            <a:srgbClr val="000000"/>
                          </a:solidFill>
                          <a:latin typeface="Times New Roman"/>
                        </a:rPr>
                        <a:t>0.330**</a:t>
                      </a:r>
                    </a:p>
                  </a:txBody>
                  <a:tcPr marL="8078" marR="8078" marT="8078"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-0.071</a:t>
                      </a:r>
                    </a:p>
                  </a:txBody>
                  <a:tcPr marL="8078" marR="8078" marT="8078" marB="0" anchor="b">
                    <a:lnL>
                      <a:noFill/>
                    </a:lnL>
                    <a:lnR w="28575"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a:solidFill>
                            <a:srgbClr val="000000"/>
                          </a:solidFill>
                          <a:latin typeface="Times New Roman"/>
                        </a:rPr>
                        <a:t>-0.013</a:t>
                      </a:r>
                    </a:p>
                  </a:txBody>
                  <a:tcPr marL="8078" marR="8078" marT="8078"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a:solidFill>
                            <a:srgbClr val="000000"/>
                          </a:solidFill>
                          <a:latin typeface="Times New Roman"/>
                        </a:rPr>
                        <a:t>0.041</a:t>
                      </a:r>
                    </a:p>
                  </a:txBody>
                  <a:tcPr marL="8078" marR="8078" marT="8078" marB="0" anchor="b">
                    <a:lnL w="28575" cap="flat" cmpd="sng" algn="ctr">
                      <a:solidFill>
                        <a:srgbClr val="FF0000"/>
                      </a:solidFill>
                      <a:prstDash val="solid"/>
                      <a:round/>
                      <a:headEnd type="none" w="med" len="med"/>
                      <a:tailEnd type="none" w="med" len="med"/>
                    </a:lnL>
                    <a:lnR>
                      <a:noFill/>
                    </a:lnR>
                    <a:lnT>
                      <a:noFill/>
                    </a:lnT>
                    <a:lnB>
                      <a:noFill/>
                    </a:lnB>
                  </a:tcPr>
                </a:tc>
              </a:tr>
              <a:tr h="298227">
                <a:tc>
                  <a:txBody>
                    <a:bodyPr/>
                    <a:lstStyle/>
                    <a:p>
                      <a:pPr algn="ctr" fontAlgn="b"/>
                      <a:r>
                        <a:rPr lang="en-US" sz="1700" b="0" i="0" u="none" strike="noStrike">
                          <a:solidFill>
                            <a:srgbClr val="000000"/>
                          </a:solidFill>
                          <a:latin typeface="Times New Roman"/>
                        </a:rPr>
                        <a:t> </a:t>
                      </a:r>
                    </a:p>
                  </a:txBody>
                  <a:tcPr marL="8078" marR="8078" marT="80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dirty="0" err="1">
                          <a:solidFill>
                            <a:srgbClr val="000000"/>
                          </a:solidFill>
                          <a:latin typeface="Times New Roman"/>
                        </a:rPr>
                        <a:t>M'ekele</a:t>
                      </a:r>
                      <a:endParaRPr lang="en-US" sz="1700" b="0" i="0" u="none" strike="noStrike" dirty="0">
                        <a:solidFill>
                          <a:srgbClr val="000000"/>
                        </a:solidFill>
                        <a:latin typeface="Times New Roman"/>
                      </a:endParaRPr>
                    </a:p>
                  </a:txBody>
                  <a:tcPr marL="8078" marR="8078" marT="8078"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dirty="0">
                          <a:solidFill>
                            <a:srgbClr val="000000"/>
                          </a:solidFill>
                          <a:latin typeface="Times New Roman"/>
                        </a:rPr>
                        <a:t>-0.289**</a:t>
                      </a:r>
                    </a:p>
                  </a:txBody>
                  <a:tcPr marL="8078" marR="8078" marT="8078"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-0.251*</a:t>
                      </a:r>
                    </a:p>
                  </a:txBody>
                  <a:tcPr marL="8078" marR="8078" marT="8078" marB="0" anchor="b">
                    <a:lnL w="38100" cap="flat" cmpd="sng" algn="ctr">
                      <a:solidFill>
                        <a:srgbClr val="FF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0.481***</a:t>
                      </a:r>
                    </a:p>
                  </a:txBody>
                  <a:tcPr marL="8078" marR="8078" marT="80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-0.044</a:t>
                      </a:r>
                    </a:p>
                  </a:txBody>
                  <a:tcPr marL="8078" marR="8078" marT="8078" marB="0" anchor="b">
                    <a:lnL>
                      <a:noFill/>
                    </a:lnL>
                    <a:lnR w="28575"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0.095**</a:t>
                      </a:r>
                    </a:p>
                  </a:txBody>
                  <a:tcPr marL="8078" marR="8078" marT="8078"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0.839</a:t>
                      </a:r>
                    </a:p>
                  </a:txBody>
                  <a:tcPr marL="8078" marR="8078" marT="8078" marB="0" anchor="b">
                    <a:lnL w="28575" cap="flat" cmpd="sng" algn="ctr">
                      <a:solidFill>
                        <a:srgbClr val="FF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98227">
                <a:tc>
                  <a:txBody>
                    <a:bodyPr/>
                    <a:lstStyle/>
                    <a:p>
                      <a:pPr algn="l" fontAlgn="b"/>
                      <a:r>
                        <a:rPr lang="en-US" sz="1700" b="0" i="0" u="none" strike="noStrike">
                          <a:solidFill>
                            <a:srgbClr val="000000"/>
                          </a:solidFill>
                          <a:latin typeface="Times New Roman"/>
                        </a:rPr>
                        <a:t>Kenya</a:t>
                      </a:r>
                    </a:p>
                  </a:txBody>
                  <a:tcPr marL="8078" marR="8078" marT="80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700" b="0" i="0" u="none" strike="noStrike" dirty="0" err="1">
                          <a:solidFill>
                            <a:srgbClr val="000000"/>
                          </a:solidFill>
                          <a:latin typeface="Times New Roman"/>
                        </a:rPr>
                        <a:t>Kisumu</a:t>
                      </a:r>
                      <a:endParaRPr lang="en-US" sz="1700" b="0" i="0" u="none" strike="noStrike" dirty="0">
                        <a:solidFill>
                          <a:srgbClr val="000000"/>
                        </a:solidFill>
                        <a:latin typeface="Times New Roman"/>
                      </a:endParaRPr>
                    </a:p>
                  </a:txBody>
                  <a:tcPr marL="8078" marR="8078" marT="8078"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dirty="0">
                          <a:solidFill>
                            <a:srgbClr val="000000"/>
                          </a:solidFill>
                          <a:latin typeface="Times New Roman"/>
                        </a:rPr>
                        <a:t>-0.521***</a:t>
                      </a:r>
                    </a:p>
                  </a:txBody>
                  <a:tcPr marL="8078" marR="8078" marT="8078"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-0.510***</a:t>
                      </a:r>
                    </a:p>
                  </a:txBody>
                  <a:tcPr marL="8078" marR="8078" marT="8078" marB="0" anchor="b">
                    <a:lnL w="38100"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0.154</a:t>
                      </a:r>
                    </a:p>
                  </a:txBody>
                  <a:tcPr marL="8078" marR="8078" marT="80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0.293***</a:t>
                      </a:r>
                    </a:p>
                  </a:txBody>
                  <a:tcPr marL="8078" marR="8078" marT="8078" marB="0" anchor="b">
                    <a:lnL>
                      <a:noFill/>
                    </a:lnL>
                    <a:lnR w="28575"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0.143*</a:t>
                      </a:r>
                    </a:p>
                  </a:txBody>
                  <a:tcPr marL="8078" marR="8078" marT="8078"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0.955</a:t>
                      </a:r>
                    </a:p>
                  </a:txBody>
                  <a:tcPr marL="8078" marR="8078" marT="8078" marB="0" anchor="b">
                    <a:lnL w="28575"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98227">
                <a:tc>
                  <a:txBody>
                    <a:bodyPr/>
                    <a:lstStyle/>
                    <a:p>
                      <a:pPr algn="l" fontAlgn="b"/>
                      <a:endParaRPr lang="en-US" sz="1700" b="0" i="0" u="none" strike="noStrike">
                        <a:solidFill>
                          <a:srgbClr val="000000"/>
                        </a:solidFill>
                        <a:latin typeface="Times New Roman"/>
                      </a:endParaRPr>
                    </a:p>
                  </a:txBody>
                  <a:tcPr marL="8078" marR="8078" marT="8078" marB="0" anchor="b">
                    <a:lnL>
                      <a:noFill/>
                    </a:lnL>
                    <a:lnR>
                      <a:noFill/>
                    </a:lnR>
                    <a:lnT>
                      <a:noFill/>
                    </a:lnT>
                    <a:lnB>
                      <a:noFill/>
                    </a:lnB>
                  </a:tcPr>
                </a:tc>
                <a:tc>
                  <a:txBody>
                    <a:bodyPr/>
                    <a:lstStyle/>
                    <a:p>
                      <a:pPr algn="l" fontAlgn="b"/>
                      <a:r>
                        <a:rPr lang="en-US" sz="1700" b="0" i="0" u="none" strike="noStrike">
                          <a:solidFill>
                            <a:srgbClr val="000000"/>
                          </a:solidFill>
                          <a:latin typeface="Times New Roman"/>
                        </a:rPr>
                        <a:t>Nairobi</a:t>
                      </a:r>
                    </a:p>
                  </a:txBody>
                  <a:tcPr marL="8078" marR="8078" marT="8078"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dirty="0">
                          <a:solidFill>
                            <a:srgbClr val="000000"/>
                          </a:solidFill>
                          <a:latin typeface="Times New Roman"/>
                        </a:rPr>
                        <a:t>-0.468***</a:t>
                      </a:r>
                    </a:p>
                  </a:txBody>
                  <a:tcPr marL="8078" marR="8078" marT="8078"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a:solidFill>
                            <a:srgbClr val="000000"/>
                          </a:solidFill>
                          <a:latin typeface="Times New Roman"/>
                        </a:rPr>
                        <a:t>-0.320***</a:t>
                      </a:r>
                    </a:p>
                  </a:txBody>
                  <a:tcPr marL="8078" marR="8078" marT="8078"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r>
                        <a:rPr lang="en-US" sz="1700" b="0" i="0" u="none" strike="noStrike">
                          <a:solidFill>
                            <a:srgbClr val="000000"/>
                          </a:solidFill>
                          <a:latin typeface="Times New Roman"/>
                        </a:rPr>
                        <a:t>0.252**</a:t>
                      </a:r>
                    </a:p>
                  </a:txBody>
                  <a:tcPr marL="8078" marR="8078" marT="8078"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0.063</a:t>
                      </a:r>
                    </a:p>
                  </a:txBody>
                  <a:tcPr marL="8078" marR="8078" marT="8078" marB="0" anchor="b">
                    <a:lnL>
                      <a:noFill/>
                    </a:lnL>
                    <a:lnR w="28575"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a:solidFill>
                            <a:srgbClr val="000000"/>
                          </a:solidFill>
                          <a:latin typeface="Times New Roman"/>
                        </a:rPr>
                        <a:t>0.077</a:t>
                      </a:r>
                    </a:p>
                  </a:txBody>
                  <a:tcPr marL="8078" marR="8078" marT="8078"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a:solidFill>
                            <a:srgbClr val="000000"/>
                          </a:solidFill>
                          <a:latin typeface="Times New Roman"/>
                        </a:rPr>
                        <a:t>0.377</a:t>
                      </a:r>
                    </a:p>
                  </a:txBody>
                  <a:tcPr marL="8078" marR="8078" marT="8078" marB="0" anchor="b">
                    <a:lnL w="28575" cap="flat" cmpd="sng" algn="ctr">
                      <a:solidFill>
                        <a:srgbClr val="FF0000"/>
                      </a:solidFill>
                      <a:prstDash val="solid"/>
                      <a:round/>
                      <a:headEnd type="none" w="med" len="med"/>
                      <a:tailEnd type="none" w="med" len="med"/>
                    </a:lnL>
                    <a:lnR>
                      <a:noFill/>
                    </a:lnR>
                    <a:lnT>
                      <a:noFill/>
                    </a:lnT>
                    <a:lnB>
                      <a:noFill/>
                    </a:lnB>
                  </a:tcPr>
                </a:tc>
              </a:tr>
              <a:tr h="298227">
                <a:tc>
                  <a:txBody>
                    <a:bodyPr/>
                    <a:lstStyle/>
                    <a:p>
                      <a:pPr algn="ctr" fontAlgn="b"/>
                      <a:r>
                        <a:rPr lang="en-US" sz="1700" b="0" i="0" u="none" strike="noStrike">
                          <a:solidFill>
                            <a:srgbClr val="000000"/>
                          </a:solidFill>
                          <a:latin typeface="Times New Roman"/>
                        </a:rPr>
                        <a:t> </a:t>
                      </a:r>
                    </a:p>
                  </a:txBody>
                  <a:tcPr marL="8078" marR="8078" marT="80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latin typeface="Times New Roman"/>
                        </a:rPr>
                        <a:t>Nakuru</a:t>
                      </a:r>
                    </a:p>
                  </a:txBody>
                  <a:tcPr marL="8078" marR="8078" marT="8078"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dirty="0">
                          <a:solidFill>
                            <a:srgbClr val="000000"/>
                          </a:solidFill>
                          <a:latin typeface="Times New Roman"/>
                        </a:rPr>
                        <a:t>-0.413***</a:t>
                      </a:r>
                    </a:p>
                  </a:txBody>
                  <a:tcPr marL="8078" marR="8078" marT="8078"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-0.341***</a:t>
                      </a:r>
                    </a:p>
                  </a:txBody>
                  <a:tcPr marL="8078" marR="8078" marT="8078" marB="0" anchor="b">
                    <a:lnL w="38100" cap="flat" cmpd="sng" algn="ctr">
                      <a:solidFill>
                        <a:srgbClr val="FF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0.066</a:t>
                      </a:r>
                    </a:p>
                  </a:txBody>
                  <a:tcPr marL="8078" marR="8078" marT="80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0.278***</a:t>
                      </a:r>
                    </a:p>
                  </a:txBody>
                  <a:tcPr marL="8078" marR="8078" marT="8078" marB="0" anchor="b">
                    <a:lnL>
                      <a:noFill/>
                    </a:lnL>
                    <a:lnR w="28575"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0.055</a:t>
                      </a:r>
                    </a:p>
                  </a:txBody>
                  <a:tcPr marL="8078" marR="8078" marT="8078"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0.622</a:t>
                      </a:r>
                    </a:p>
                  </a:txBody>
                  <a:tcPr marL="8078" marR="8078" marT="8078" marB="0" anchor="b">
                    <a:lnL w="28575" cap="flat" cmpd="sng" algn="ctr">
                      <a:solidFill>
                        <a:srgbClr val="FF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98227">
                <a:tc>
                  <a:txBody>
                    <a:bodyPr/>
                    <a:lstStyle/>
                    <a:p>
                      <a:pPr algn="l" fontAlgn="b"/>
                      <a:r>
                        <a:rPr lang="en-US" sz="1700" b="0" i="0" u="none" strike="noStrike">
                          <a:solidFill>
                            <a:srgbClr val="000000"/>
                          </a:solidFill>
                          <a:latin typeface="Times New Roman"/>
                        </a:rPr>
                        <a:t>Tanzania</a:t>
                      </a:r>
                    </a:p>
                  </a:txBody>
                  <a:tcPr marL="8078" marR="8078" marT="80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700" b="0" i="0" u="none" strike="noStrike">
                          <a:solidFill>
                            <a:srgbClr val="000000"/>
                          </a:solidFill>
                          <a:latin typeface="Times New Roman"/>
                        </a:rPr>
                        <a:t>Arusha</a:t>
                      </a:r>
                    </a:p>
                  </a:txBody>
                  <a:tcPr marL="8078" marR="8078" marT="8078"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-0.404***</a:t>
                      </a:r>
                    </a:p>
                  </a:txBody>
                  <a:tcPr marL="8078" marR="8078" marT="8078"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-0.419***</a:t>
                      </a:r>
                    </a:p>
                  </a:txBody>
                  <a:tcPr marL="8078" marR="8078" marT="8078" marB="0" anchor="b">
                    <a:lnL w="38100"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0.151</a:t>
                      </a:r>
                    </a:p>
                  </a:txBody>
                  <a:tcPr marL="8078" marR="8078" marT="80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0.272***</a:t>
                      </a:r>
                    </a:p>
                  </a:txBody>
                  <a:tcPr marL="8078" marR="8078" marT="8078" marB="0" anchor="b">
                    <a:lnL>
                      <a:noFill/>
                    </a:lnL>
                    <a:lnR w="28575"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0.027</a:t>
                      </a:r>
                    </a:p>
                  </a:txBody>
                  <a:tcPr marL="8078" marR="8078" marT="8078"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0.925</a:t>
                      </a:r>
                    </a:p>
                  </a:txBody>
                  <a:tcPr marL="8078" marR="8078" marT="8078" marB="0" anchor="b">
                    <a:lnL w="28575"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98227">
                <a:tc>
                  <a:txBody>
                    <a:bodyPr/>
                    <a:lstStyle/>
                    <a:p>
                      <a:pPr algn="l" fontAlgn="b"/>
                      <a:endParaRPr lang="en-US" sz="1700" b="0" i="0" u="none" strike="noStrike">
                        <a:solidFill>
                          <a:srgbClr val="000000"/>
                        </a:solidFill>
                        <a:latin typeface="Times New Roman"/>
                      </a:endParaRPr>
                    </a:p>
                  </a:txBody>
                  <a:tcPr marL="8078" marR="8078" marT="8078" marB="0" anchor="b">
                    <a:lnL>
                      <a:noFill/>
                    </a:lnL>
                    <a:lnR>
                      <a:noFill/>
                    </a:lnR>
                    <a:lnT>
                      <a:noFill/>
                    </a:lnT>
                    <a:lnB>
                      <a:noFill/>
                    </a:lnB>
                  </a:tcPr>
                </a:tc>
                <a:tc>
                  <a:txBody>
                    <a:bodyPr/>
                    <a:lstStyle/>
                    <a:p>
                      <a:pPr algn="l" fontAlgn="b"/>
                      <a:r>
                        <a:rPr lang="en-US" sz="1700" b="0" i="0" u="none" strike="noStrike">
                          <a:solidFill>
                            <a:srgbClr val="000000"/>
                          </a:solidFill>
                          <a:latin typeface="Times New Roman"/>
                        </a:rPr>
                        <a:t>Dodoma</a:t>
                      </a:r>
                    </a:p>
                  </a:txBody>
                  <a:tcPr marL="8078" marR="8078" marT="8078"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dirty="0">
                          <a:solidFill>
                            <a:srgbClr val="000000"/>
                          </a:solidFill>
                          <a:latin typeface="Times New Roman"/>
                        </a:rPr>
                        <a:t>-0.188*</a:t>
                      </a:r>
                    </a:p>
                  </a:txBody>
                  <a:tcPr marL="8078" marR="8078" marT="8078"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dirty="0">
                          <a:solidFill>
                            <a:srgbClr val="000000"/>
                          </a:solidFill>
                          <a:latin typeface="Times New Roman"/>
                        </a:rPr>
                        <a:t>-0.385***</a:t>
                      </a:r>
                    </a:p>
                  </a:txBody>
                  <a:tcPr marL="8078" marR="8078" marT="8078"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r>
                        <a:rPr lang="en-US" sz="1700" b="0" i="0" u="none" strike="noStrike">
                          <a:solidFill>
                            <a:srgbClr val="000000"/>
                          </a:solidFill>
                          <a:latin typeface="Times New Roman"/>
                        </a:rPr>
                        <a:t>0.131</a:t>
                      </a:r>
                    </a:p>
                  </a:txBody>
                  <a:tcPr marL="8078" marR="8078" marT="8078"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0.382***</a:t>
                      </a:r>
                    </a:p>
                  </a:txBody>
                  <a:tcPr marL="8078" marR="8078" marT="8078" marB="0" anchor="b">
                    <a:lnL>
                      <a:noFill/>
                    </a:lnL>
                    <a:lnR w="28575"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a:solidFill>
                            <a:srgbClr val="000000"/>
                          </a:solidFill>
                          <a:latin typeface="Times New Roman"/>
                        </a:rPr>
                        <a:t>0.009</a:t>
                      </a:r>
                    </a:p>
                  </a:txBody>
                  <a:tcPr marL="8078" marR="8078" marT="8078"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a:solidFill>
                            <a:srgbClr val="000000"/>
                          </a:solidFill>
                          <a:latin typeface="Times New Roman"/>
                        </a:rPr>
                        <a:t>0.174</a:t>
                      </a:r>
                    </a:p>
                  </a:txBody>
                  <a:tcPr marL="8078" marR="8078" marT="8078" marB="0" anchor="b">
                    <a:lnL w="28575" cap="flat" cmpd="sng" algn="ctr">
                      <a:solidFill>
                        <a:srgbClr val="FF0000"/>
                      </a:solidFill>
                      <a:prstDash val="solid"/>
                      <a:round/>
                      <a:headEnd type="none" w="med" len="med"/>
                      <a:tailEnd type="none" w="med" len="med"/>
                    </a:lnL>
                    <a:lnR>
                      <a:noFill/>
                    </a:lnR>
                    <a:lnT>
                      <a:noFill/>
                    </a:lnT>
                    <a:lnB>
                      <a:noFill/>
                    </a:lnB>
                  </a:tcPr>
                </a:tc>
              </a:tr>
              <a:tr h="298227">
                <a:tc>
                  <a:txBody>
                    <a:bodyPr/>
                    <a:lstStyle/>
                    <a:p>
                      <a:pPr algn="ctr" fontAlgn="b"/>
                      <a:endParaRPr lang="en-US" sz="1700" b="0" i="0" u="none" strike="noStrike">
                        <a:solidFill>
                          <a:srgbClr val="000000"/>
                        </a:solidFill>
                        <a:latin typeface="Times New Roman"/>
                      </a:endParaRPr>
                    </a:p>
                  </a:txBody>
                  <a:tcPr marL="8078" marR="8078" marT="8078" marB="0" anchor="b">
                    <a:lnL>
                      <a:noFill/>
                    </a:lnL>
                    <a:lnR>
                      <a:noFill/>
                    </a:lnR>
                    <a:lnT>
                      <a:noFill/>
                    </a:lnT>
                    <a:lnB>
                      <a:noFill/>
                    </a:lnB>
                  </a:tcPr>
                </a:tc>
                <a:tc>
                  <a:txBody>
                    <a:bodyPr/>
                    <a:lstStyle/>
                    <a:p>
                      <a:pPr algn="l" fontAlgn="b"/>
                      <a:r>
                        <a:rPr lang="en-US" sz="1700" b="0" i="0" u="none" strike="noStrike">
                          <a:solidFill>
                            <a:srgbClr val="000000"/>
                          </a:solidFill>
                          <a:latin typeface="Times New Roman"/>
                        </a:rPr>
                        <a:t>Kigoma</a:t>
                      </a:r>
                    </a:p>
                  </a:txBody>
                  <a:tcPr marL="8078" marR="8078" marT="8078"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dirty="0">
                          <a:solidFill>
                            <a:srgbClr val="000000"/>
                          </a:solidFill>
                          <a:latin typeface="Times New Roman"/>
                        </a:rPr>
                        <a:t>-0.296***</a:t>
                      </a:r>
                    </a:p>
                  </a:txBody>
                  <a:tcPr marL="8078" marR="8078" marT="8078"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a:solidFill>
                            <a:srgbClr val="000000"/>
                          </a:solidFill>
                          <a:latin typeface="Times New Roman"/>
                        </a:rPr>
                        <a:t>-0.293***</a:t>
                      </a:r>
                    </a:p>
                  </a:txBody>
                  <a:tcPr marL="8078" marR="8078" marT="8078"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r>
                        <a:rPr lang="en-US" sz="1700" b="0" i="0" u="none" strike="noStrike">
                          <a:solidFill>
                            <a:srgbClr val="000000"/>
                          </a:solidFill>
                          <a:latin typeface="Times New Roman"/>
                        </a:rPr>
                        <a:t>0.251**</a:t>
                      </a:r>
                    </a:p>
                  </a:txBody>
                  <a:tcPr marL="8078" marR="8078" marT="8078"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0.249**</a:t>
                      </a:r>
                    </a:p>
                  </a:txBody>
                  <a:tcPr marL="8078" marR="8078" marT="8078" marB="0" anchor="b">
                    <a:lnL>
                      <a:noFill/>
                    </a:lnL>
                    <a:lnR w="28575"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a:solidFill>
                            <a:srgbClr val="000000"/>
                          </a:solidFill>
                          <a:latin typeface="Times New Roman"/>
                        </a:rPr>
                        <a:t>0.013</a:t>
                      </a:r>
                    </a:p>
                  </a:txBody>
                  <a:tcPr marL="8078" marR="8078" marT="8078"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a:solidFill>
                            <a:srgbClr val="000000"/>
                          </a:solidFill>
                          <a:latin typeface="Times New Roman"/>
                        </a:rPr>
                        <a:t>0.984</a:t>
                      </a:r>
                    </a:p>
                  </a:txBody>
                  <a:tcPr marL="8078" marR="8078" marT="8078" marB="0" anchor="b">
                    <a:lnL w="28575" cap="flat" cmpd="sng" algn="ctr">
                      <a:solidFill>
                        <a:srgbClr val="FF0000"/>
                      </a:solidFill>
                      <a:prstDash val="solid"/>
                      <a:round/>
                      <a:headEnd type="none" w="med" len="med"/>
                      <a:tailEnd type="none" w="med" len="med"/>
                    </a:lnL>
                    <a:lnR>
                      <a:noFill/>
                    </a:lnR>
                    <a:lnT>
                      <a:noFill/>
                    </a:lnT>
                    <a:lnB>
                      <a:noFill/>
                    </a:lnB>
                  </a:tcPr>
                </a:tc>
              </a:tr>
              <a:tr h="298227">
                <a:tc>
                  <a:txBody>
                    <a:bodyPr/>
                    <a:lstStyle/>
                    <a:p>
                      <a:pPr algn="l" fontAlgn="b"/>
                      <a:r>
                        <a:rPr lang="en-US" sz="1700" b="0" i="0" u="none" strike="noStrike">
                          <a:solidFill>
                            <a:srgbClr val="000000"/>
                          </a:solidFill>
                          <a:latin typeface="Times New Roman"/>
                        </a:rPr>
                        <a:t> </a:t>
                      </a:r>
                    </a:p>
                  </a:txBody>
                  <a:tcPr marL="8078" marR="8078" marT="80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latin typeface="Times New Roman"/>
                        </a:rPr>
                        <a:t>Mbeya</a:t>
                      </a:r>
                    </a:p>
                  </a:txBody>
                  <a:tcPr marL="8078" marR="8078" marT="8078"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dirty="0">
                          <a:solidFill>
                            <a:srgbClr val="000000"/>
                          </a:solidFill>
                          <a:latin typeface="Times New Roman"/>
                        </a:rPr>
                        <a:t>-0.337***</a:t>
                      </a:r>
                    </a:p>
                  </a:txBody>
                  <a:tcPr marL="8078" marR="8078" marT="8078"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-0.419***</a:t>
                      </a:r>
                    </a:p>
                  </a:txBody>
                  <a:tcPr marL="8078" marR="8078" marT="8078" marB="0" anchor="b">
                    <a:lnL w="38100" cap="flat" cmpd="sng" algn="ctr">
                      <a:solidFill>
                        <a:srgbClr val="FF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0.199***</a:t>
                      </a:r>
                    </a:p>
                  </a:txBody>
                  <a:tcPr marL="8078" marR="8078" marT="80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0.364***</a:t>
                      </a:r>
                    </a:p>
                  </a:txBody>
                  <a:tcPr marL="8078" marR="8078" marT="8078" marB="0" anchor="b">
                    <a:lnL>
                      <a:noFill/>
                    </a:lnL>
                    <a:lnR w="28575"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-0.010</a:t>
                      </a:r>
                    </a:p>
                  </a:txBody>
                  <a:tcPr marL="8078" marR="8078" marT="8078"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0.553</a:t>
                      </a:r>
                    </a:p>
                  </a:txBody>
                  <a:tcPr marL="8078" marR="8078" marT="8078" marB="0" anchor="b">
                    <a:lnL w="28575" cap="flat" cmpd="sng" algn="ctr">
                      <a:solidFill>
                        <a:srgbClr val="FF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98227">
                <a:tc>
                  <a:txBody>
                    <a:bodyPr/>
                    <a:lstStyle/>
                    <a:p>
                      <a:pPr algn="l" fontAlgn="b"/>
                      <a:r>
                        <a:rPr lang="en-US" sz="1700" b="0" i="0" u="none" strike="noStrike">
                          <a:solidFill>
                            <a:srgbClr val="000000"/>
                          </a:solidFill>
                          <a:latin typeface="Times New Roman"/>
                        </a:rPr>
                        <a:t>Uganda</a:t>
                      </a:r>
                    </a:p>
                  </a:txBody>
                  <a:tcPr marL="8078" marR="8078" marT="80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700" b="0" i="0" u="none" strike="noStrike">
                          <a:solidFill>
                            <a:srgbClr val="000000"/>
                          </a:solidFill>
                          <a:latin typeface="Times New Roman"/>
                        </a:rPr>
                        <a:t>Gulu</a:t>
                      </a:r>
                    </a:p>
                  </a:txBody>
                  <a:tcPr marL="8078" marR="8078" marT="8078"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dirty="0">
                          <a:solidFill>
                            <a:srgbClr val="000000"/>
                          </a:solidFill>
                          <a:latin typeface="Times New Roman"/>
                        </a:rPr>
                        <a:t>-0.188*</a:t>
                      </a:r>
                    </a:p>
                  </a:txBody>
                  <a:tcPr marL="8078" marR="8078" marT="8078"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-0.164</a:t>
                      </a:r>
                    </a:p>
                  </a:txBody>
                  <a:tcPr marL="8078" marR="8078" marT="8078" marB="0" anchor="b">
                    <a:lnL w="38100"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0.195***</a:t>
                      </a:r>
                    </a:p>
                  </a:txBody>
                  <a:tcPr marL="8078" marR="8078" marT="80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-0.035</a:t>
                      </a:r>
                    </a:p>
                  </a:txBody>
                  <a:tcPr marL="8078" marR="8078" marT="8078" marB="0" anchor="b">
                    <a:lnL>
                      <a:noFill/>
                    </a:lnL>
                    <a:lnR w="28575"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-0.011</a:t>
                      </a:r>
                    </a:p>
                  </a:txBody>
                  <a:tcPr marL="8078" marR="8078" marT="8078"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latin typeface="Times New Roman"/>
                        </a:rPr>
                        <a:t>0.868</a:t>
                      </a:r>
                    </a:p>
                  </a:txBody>
                  <a:tcPr marL="8078" marR="8078" marT="8078" marB="0" anchor="b">
                    <a:lnL w="28575"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98227">
                <a:tc>
                  <a:txBody>
                    <a:bodyPr/>
                    <a:lstStyle/>
                    <a:p>
                      <a:pPr algn="l" fontAlgn="b"/>
                      <a:endParaRPr lang="en-US" sz="1700" b="0" i="0" u="none" strike="noStrike">
                        <a:solidFill>
                          <a:srgbClr val="000000"/>
                        </a:solidFill>
                        <a:latin typeface="Times New Roman"/>
                      </a:endParaRPr>
                    </a:p>
                  </a:txBody>
                  <a:tcPr marL="8078" marR="8078" marT="8078" marB="0" anchor="b">
                    <a:lnL>
                      <a:noFill/>
                    </a:lnL>
                    <a:lnR>
                      <a:noFill/>
                    </a:lnR>
                    <a:lnT>
                      <a:noFill/>
                    </a:lnT>
                    <a:lnB>
                      <a:noFill/>
                    </a:lnB>
                  </a:tcPr>
                </a:tc>
                <a:tc>
                  <a:txBody>
                    <a:bodyPr/>
                    <a:lstStyle/>
                    <a:p>
                      <a:pPr algn="l" fontAlgn="b"/>
                      <a:r>
                        <a:rPr lang="en-US" sz="1700" b="0" i="0" u="none" strike="noStrike" dirty="0" err="1">
                          <a:solidFill>
                            <a:srgbClr val="000000"/>
                          </a:solidFill>
                          <a:latin typeface="Times New Roman"/>
                        </a:rPr>
                        <a:t>Mbale</a:t>
                      </a:r>
                      <a:endParaRPr lang="en-US" sz="1700" b="0" i="0" u="none" strike="noStrike" dirty="0">
                        <a:solidFill>
                          <a:srgbClr val="000000"/>
                        </a:solidFill>
                        <a:latin typeface="Times New Roman"/>
                      </a:endParaRPr>
                    </a:p>
                  </a:txBody>
                  <a:tcPr marL="8078" marR="8078" marT="8078"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dirty="0">
                          <a:solidFill>
                            <a:srgbClr val="000000"/>
                          </a:solidFill>
                          <a:latin typeface="Times New Roman"/>
                        </a:rPr>
                        <a:t>-0.353**</a:t>
                      </a:r>
                    </a:p>
                  </a:txBody>
                  <a:tcPr marL="8078" marR="8078" marT="8078"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a:solidFill>
                            <a:srgbClr val="000000"/>
                          </a:solidFill>
                          <a:latin typeface="Times New Roman"/>
                        </a:rPr>
                        <a:t>0.050</a:t>
                      </a:r>
                    </a:p>
                  </a:txBody>
                  <a:tcPr marL="8078" marR="8078" marT="8078"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r>
                        <a:rPr lang="en-US" sz="1700" b="0" i="0" u="none" strike="noStrike">
                          <a:solidFill>
                            <a:srgbClr val="000000"/>
                          </a:solidFill>
                          <a:latin typeface="Times New Roman"/>
                        </a:rPr>
                        <a:t>0.273**</a:t>
                      </a:r>
                    </a:p>
                  </a:txBody>
                  <a:tcPr marL="8078" marR="8078" marT="8078" marB="0" anchor="b">
                    <a:lnL>
                      <a:noFill/>
                    </a:lnL>
                    <a:lnR>
                      <a:noFill/>
                    </a:lnR>
                    <a:lnT>
                      <a:noFill/>
                    </a:lnT>
                    <a:lnB>
                      <a:noFill/>
                    </a:lnB>
                  </a:tcPr>
                </a:tc>
                <a:tc>
                  <a:txBody>
                    <a:bodyPr/>
                    <a:lstStyle/>
                    <a:p>
                      <a:pPr algn="ctr" fontAlgn="b"/>
                      <a:r>
                        <a:rPr lang="en-US" sz="1700" b="0" i="0" u="none" strike="noStrike">
                          <a:solidFill>
                            <a:srgbClr val="000000"/>
                          </a:solidFill>
                          <a:latin typeface="Times New Roman"/>
                        </a:rPr>
                        <a:t>-0.136</a:t>
                      </a:r>
                    </a:p>
                  </a:txBody>
                  <a:tcPr marL="8078" marR="8078" marT="8078" marB="0" anchor="b">
                    <a:lnL>
                      <a:noFill/>
                    </a:lnL>
                    <a:lnR w="28575"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a:solidFill>
                            <a:srgbClr val="000000"/>
                          </a:solidFill>
                          <a:latin typeface="Times New Roman"/>
                        </a:rPr>
                        <a:t>-0.025</a:t>
                      </a:r>
                    </a:p>
                  </a:txBody>
                  <a:tcPr marL="8078" marR="8078" marT="8078"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tcPr>
                </a:tc>
                <a:tc>
                  <a:txBody>
                    <a:bodyPr/>
                    <a:lstStyle/>
                    <a:p>
                      <a:pPr algn="ctr" fontAlgn="b"/>
                      <a:r>
                        <a:rPr lang="en-US" sz="1700" b="0" i="0" u="none" strike="noStrike">
                          <a:solidFill>
                            <a:srgbClr val="000000"/>
                          </a:solidFill>
                          <a:latin typeface="Times New Roman"/>
                        </a:rPr>
                        <a:t>0.022</a:t>
                      </a:r>
                    </a:p>
                  </a:txBody>
                  <a:tcPr marL="8078" marR="8078" marT="8078" marB="0" anchor="b">
                    <a:lnL w="28575" cap="flat" cmpd="sng" algn="ctr">
                      <a:solidFill>
                        <a:srgbClr val="FF0000"/>
                      </a:solidFill>
                      <a:prstDash val="solid"/>
                      <a:round/>
                      <a:headEnd type="none" w="med" len="med"/>
                      <a:tailEnd type="none" w="med" len="med"/>
                    </a:lnL>
                    <a:lnR>
                      <a:noFill/>
                    </a:lnR>
                    <a:lnT>
                      <a:noFill/>
                    </a:lnT>
                    <a:lnB>
                      <a:noFill/>
                    </a:lnB>
                  </a:tcPr>
                </a:tc>
              </a:tr>
              <a:tr h="298227">
                <a:tc>
                  <a:txBody>
                    <a:bodyPr/>
                    <a:lstStyle/>
                    <a:p>
                      <a:pPr algn="l" fontAlgn="b"/>
                      <a:r>
                        <a:rPr lang="en-US" sz="1700" b="0" i="0" u="none" strike="noStrike">
                          <a:solidFill>
                            <a:srgbClr val="000000"/>
                          </a:solidFill>
                          <a:latin typeface="Times New Roman"/>
                        </a:rPr>
                        <a:t> </a:t>
                      </a:r>
                    </a:p>
                  </a:txBody>
                  <a:tcPr marL="8078" marR="8078" marT="80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dirty="0" err="1">
                          <a:solidFill>
                            <a:srgbClr val="000000"/>
                          </a:solidFill>
                          <a:latin typeface="Times New Roman"/>
                        </a:rPr>
                        <a:t>Mbarara</a:t>
                      </a:r>
                      <a:endParaRPr lang="en-US" sz="1700" b="0" i="0" u="none" strike="noStrike" dirty="0">
                        <a:solidFill>
                          <a:srgbClr val="000000"/>
                        </a:solidFill>
                        <a:latin typeface="Times New Roman"/>
                      </a:endParaRPr>
                    </a:p>
                  </a:txBody>
                  <a:tcPr marL="8078" marR="8078" marT="8078"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dirty="0">
                          <a:solidFill>
                            <a:srgbClr val="000000"/>
                          </a:solidFill>
                          <a:latin typeface="Times New Roman"/>
                        </a:rPr>
                        <a:t>-0.236**</a:t>
                      </a:r>
                    </a:p>
                  </a:txBody>
                  <a:tcPr marL="8078" marR="8078" marT="8078" marB="0"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a:noFill/>
                    </a:lnT>
                    <a:lnB w="38100" cap="flat" cmpd="sng" algn="ctr">
                      <a:solidFill>
                        <a:srgbClr val="FF0000"/>
                      </a:solidFill>
                      <a:prstDash val="solid"/>
                      <a:round/>
                      <a:headEnd type="none" w="med" len="med"/>
                      <a:tailEnd type="none" w="med" len="med"/>
                    </a:lnB>
                  </a:tcPr>
                </a:tc>
                <a:tc>
                  <a:txBody>
                    <a:bodyPr/>
                    <a:lstStyle/>
                    <a:p>
                      <a:pPr algn="ctr" fontAlgn="b"/>
                      <a:r>
                        <a:rPr lang="en-US" sz="1700" b="0" i="0" u="none" strike="noStrike" dirty="0">
                          <a:solidFill>
                            <a:srgbClr val="000000"/>
                          </a:solidFill>
                          <a:latin typeface="Times New Roman"/>
                        </a:rPr>
                        <a:t>-0.396***</a:t>
                      </a:r>
                    </a:p>
                  </a:txBody>
                  <a:tcPr marL="8078" marR="8078" marT="8078" marB="0" anchor="b">
                    <a:lnL w="38100" cap="flat" cmpd="sng" algn="ctr">
                      <a:solidFill>
                        <a:srgbClr val="FF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latin typeface="Times New Roman"/>
                        </a:rPr>
                        <a:t>0.312***</a:t>
                      </a:r>
                    </a:p>
                  </a:txBody>
                  <a:tcPr marL="8078" marR="8078" marT="80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dirty="0">
                          <a:solidFill>
                            <a:srgbClr val="000000"/>
                          </a:solidFill>
                          <a:latin typeface="Times New Roman"/>
                        </a:rPr>
                        <a:t>0.275***</a:t>
                      </a:r>
                    </a:p>
                  </a:txBody>
                  <a:tcPr marL="8078" marR="8078" marT="8078" marB="0" anchor="b">
                    <a:lnL>
                      <a:noFill/>
                    </a:lnL>
                    <a:lnR w="28575"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dirty="0">
                          <a:solidFill>
                            <a:srgbClr val="000000"/>
                          </a:solidFill>
                          <a:latin typeface="Times New Roman"/>
                        </a:rPr>
                        <a:t>0.002</a:t>
                      </a:r>
                    </a:p>
                  </a:txBody>
                  <a:tcPr marL="8078" marR="8078" marT="8078"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w="28575" cap="flat" cmpd="sng" algn="ctr">
                      <a:solidFill>
                        <a:srgbClr val="FF0000"/>
                      </a:solidFill>
                      <a:prstDash val="solid"/>
                      <a:round/>
                      <a:headEnd type="none" w="med" len="med"/>
                      <a:tailEnd type="none" w="med" len="med"/>
                    </a:lnB>
                  </a:tcPr>
                </a:tc>
                <a:tc>
                  <a:txBody>
                    <a:bodyPr/>
                    <a:lstStyle/>
                    <a:p>
                      <a:pPr algn="ctr" fontAlgn="b"/>
                      <a:r>
                        <a:rPr lang="en-US" sz="1700" b="0" i="0" u="none" strike="noStrike" dirty="0">
                          <a:solidFill>
                            <a:srgbClr val="000000"/>
                          </a:solidFill>
                          <a:latin typeface="Times New Roman"/>
                        </a:rPr>
                        <a:t>0.209</a:t>
                      </a:r>
                    </a:p>
                  </a:txBody>
                  <a:tcPr marL="8078" marR="8078" marT="8078" marB="0" anchor="b">
                    <a:lnL w="28575" cap="flat" cmpd="sng" algn="ctr">
                      <a:solidFill>
                        <a:srgbClr val="FF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70821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76200" y="990600"/>
            <a:ext cx="8229600" cy="685800"/>
          </a:xfrm>
        </p:spPr>
        <p:txBody>
          <a:bodyPr>
            <a:normAutofit/>
          </a:bodyPr>
          <a:lstStyle/>
          <a:p>
            <a:pPr marL="0" indent="0">
              <a:lnSpc>
                <a:spcPct val="90000"/>
              </a:lnSpc>
              <a:spcBef>
                <a:spcPts val="0"/>
              </a:spcBef>
              <a:spcAft>
                <a:spcPts val="0"/>
              </a:spcAft>
              <a:buNone/>
            </a:pPr>
            <a:r>
              <a:rPr lang="en-US" altLang="ja-JP" sz="2800" b="1" u="sng" dirty="0" smtClean="0">
                <a:latin typeface="Calibri" pitchFamily="34" charset="0"/>
              </a:rPr>
              <a:t>Long-run price pass-through estimates:</a:t>
            </a:r>
          </a:p>
          <a:p>
            <a:pPr>
              <a:lnSpc>
                <a:spcPct val="90000"/>
              </a:lnSpc>
              <a:spcBef>
                <a:spcPts val="0"/>
              </a:spcBef>
              <a:spcAft>
                <a:spcPts val="0"/>
              </a:spcAft>
              <a:buFontTx/>
              <a:buChar char="-"/>
            </a:pPr>
            <a:endParaRPr lang="en-US" altLang="ja-JP" sz="2800" dirty="0" smtClean="0">
              <a:latin typeface="Calibri" pitchFamily="34" charset="0"/>
            </a:endParaRPr>
          </a:p>
        </p:txBody>
      </p:sp>
      <p:sp>
        <p:nvSpPr>
          <p:cNvPr id="5" name="Rectangle 2"/>
          <p:cNvSpPr txBox="1">
            <a:spLocks noChangeArrowheads="1"/>
          </p:cNvSpPr>
          <p:nvPr/>
        </p:nvSpPr>
        <p:spPr bwMode="auto">
          <a:xfrm>
            <a:off x="3657600" y="-76200"/>
            <a:ext cx="5257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sz="4000" dirty="0" smtClean="0">
                <a:solidFill>
                  <a:schemeClr val="bg1"/>
                </a:solidFill>
                <a:latin typeface="Calibri" pitchFamily="34" charset="0"/>
              </a:rPr>
              <a:t>Summary Discussion</a:t>
            </a:r>
            <a:endParaRPr lang="en-US" altLang="ja-JP" sz="4000" dirty="0" smtClean="0">
              <a:latin typeface="Calibri" pitchFamily="34" charset="0"/>
            </a:endParaRPr>
          </a:p>
        </p:txBody>
      </p:sp>
      <p:sp>
        <p:nvSpPr>
          <p:cNvPr id="2" name="TextBox 1"/>
          <p:cNvSpPr txBox="1"/>
          <p:nvPr/>
        </p:nvSpPr>
        <p:spPr>
          <a:xfrm>
            <a:off x="76200" y="1848683"/>
            <a:ext cx="3185160" cy="4247317"/>
          </a:xfrm>
          <a:prstGeom prst="rect">
            <a:avLst/>
          </a:prstGeom>
          <a:noFill/>
        </p:spPr>
        <p:txBody>
          <a:bodyPr wrap="square" rtlCol="0">
            <a:spAutoFit/>
          </a:bodyPr>
          <a:lstStyle/>
          <a:p>
            <a:r>
              <a:rPr lang="en-US" altLang="ja-JP" sz="2800" dirty="0">
                <a:latin typeface="Calibri" pitchFamily="34" charset="0"/>
              </a:rPr>
              <a:t>For many markets</a:t>
            </a:r>
            <a:r>
              <a:rPr lang="en-US" altLang="ja-JP" sz="2800" dirty="0" smtClean="0">
                <a:latin typeface="Calibri" pitchFamily="34" charset="0"/>
              </a:rPr>
              <a:t>, esp. the most remote and the most import-dependent ones, </a:t>
            </a:r>
            <a:r>
              <a:rPr lang="en-US" altLang="ja-JP" sz="2800" dirty="0">
                <a:latin typeface="Calibri" pitchFamily="34" charset="0"/>
              </a:rPr>
              <a:t>pass-through </a:t>
            </a:r>
            <a:r>
              <a:rPr lang="en-US" altLang="ja-JP" sz="2800" dirty="0" err="1">
                <a:latin typeface="Calibri" pitchFamily="34" charset="0"/>
              </a:rPr>
              <a:t>wrt</a:t>
            </a:r>
            <a:r>
              <a:rPr lang="en-US" altLang="ja-JP" sz="2800" dirty="0">
                <a:latin typeface="Calibri" pitchFamily="34" charset="0"/>
              </a:rPr>
              <a:t> global crude oil prices </a:t>
            </a:r>
            <a:r>
              <a:rPr lang="en-US" altLang="ja-JP" sz="2800" dirty="0" smtClean="0">
                <a:latin typeface="Calibri" pitchFamily="34" charset="0"/>
              </a:rPr>
              <a:t>&gt; </a:t>
            </a:r>
            <a:r>
              <a:rPr lang="en-US" altLang="ja-JP" sz="2800" dirty="0" err="1" smtClean="0">
                <a:latin typeface="Calibri" pitchFamily="34" charset="0"/>
              </a:rPr>
              <a:t>wrt</a:t>
            </a:r>
            <a:r>
              <a:rPr lang="en-US" altLang="ja-JP" sz="2800" dirty="0" smtClean="0">
                <a:latin typeface="Calibri" pitchFamily="34" charset="0"/>
              </a:rPr>
              <a:t> </a:t>
            </a:r>
            <a:r>
              <a:rPr lang="en-US" altLang="ja-JP" sz="2800" dirty="0">
                <a:latin typeface="Calibri" pitchFamily="34" charset="0"/>
              </a:rPr>
              <a:t>global maize </a:t>
            </a:r>
            <a:r>
              <a:rPr lang="en-US" altLang="ja-JP" sz="2800" dirty="0" smtClean="0">
                <a:latin typeface="Calibri" pitchFamily="34" charset="0"/>
              </a:rPr>
              <a:t>prices.</a:t>
            </a:r>
            <a:endParaRPr lang="en-US" altLang="ja-JP" sz="2800" dirty="0">
              <a:latin typeface="Calibri" pitchFamily="34" charset="0"/>
            </a:endParaRPr>
          </a:p>
          <a:p>
            <a:endParaRPr lang="en-US" dirty="0"/>
          </a:p>
        </p:txBody>
      </p:sp>
      <p:graphicFrame>
        <p:nvGraphicFramePr>
          <p:cNvPr id="6" name="Table 5"/>
          <p:cNvGraphicFramePr>
            <a:graphicFrameLocks noGrp="1"/>
          </p:cNvGraphicFramePr>
          <p:nvPr/>
        </p:nvGraphicFramePr>
        <p:xfrm>
          <a:off x="2971800" y="1371600"/>
          <a:ext cx="6095999" cy="5338287"/>
        </p:xfrm>
        <a:graphic>
          <a:graphicData uri="http://schemas.openxmlformats.org/drawingml/2006/table">
            <a:tbl>
              <a:tblPr/>
              <a:tblGrid>
                <a:gridCol w="1224301"/>
                <a:gridCol w="1257094"/>
                <a:gridCol w="903651"/>
                <a:gridCol w="903651"/>
                <a:gridCol w="903651"/>
                <a:gridCol w="903651"/>
              </a:tblGrid>
              <a:tr h="218945">
                <a:tc gridSpan="6">
                  <a:txBody>
                    <a:bodyPr/>
                    <a:lstStyle/>
                    <a:p>
                      <a:pPr algn="ctr" fontAlgn="b"/>
                      <a:r>
                        <a:rPr lang="en-US" sz="1400" b="0" i="0" u="none" strike="noStrike" dirty="0">
                          <a:solidFill>
                            <a:srgbClr val="000000"/>
                          </a:solidFill>
                          <a:latin typeface="Times New Roman"/>
                        </a:rPr>
                        <a:t>Table 16. Cumulative </a:t>
                      </a:r>
                      <a:r>
                        <a:rPr lang="en-US" sz="1400" b="0" i="0" u="none" strike="noStrike" dirty="0" smtClean="0">
                          <a:solidFill>
                            <a:srgbClr val="000000"/>
                          </a:solidFill>
                          <a:latin typeface="Times New Roman"/>
                        </a:rPr>
                        <a:t>impacts</a:t>
                      </a:r>
                      <a:endParaRPr lang="en-US" sz="1400" b="0" i="0" u="none" strike="noStrike" dirty="0">
                        <a:solidFill>
                          <a:srgbClr val="000000"/>
                        </a:solidFill>
                        <a:latin typeface="Times New Roman"/>
                      </a:endParaRP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8945">
                <a:tc>
                  <a:txBody>
                    <a:bodyPr/>
                    <a:lstStyle/>
                    <a:p>
                      <a:pPr algn="l" fontAlgn="b"/>
                      <a:r>
                        <a:rPr lang="en-US" sz="1400" b="0" i="0" u="none" strike="noStrike">
                          <a:solidFill>
                            <a:srgbClr val="000000"/>
                          </a:solidFill>
                          <a:latin typeface="Times New Roman"/>
                        </a:rPr>
                        <a:t>Scenario 1:</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l" fontAlgn="t"/>
                      <a:r>
                        <a:rPr lang="en-US" sz="1400" b="0" i="0" u="none" strike="noStrike">
                          <a:solidFill>
                            <a:srgbClr val="000000"/>
                          </a:solidFill>
                          <a:latin typeface="Times New Roman"/>
                        </a:rPr>
                        <a:t>Only global oil price increase of 1%</a:t>
                      </a:r>
                    </a:p>
                  </a:txBody>
                  <a:tcPr marL="7922" marR="7922" marT="7922"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8945">
                <a:tc>
                  <a:txBody>
                    <a:bodyPr/>
                    <a:lstStyle/>
                    <a:p>
                      <a:pPr algn="l" fontAlgn="b"/>
                      <a:r>
                        <a:rPr lang="en-US" sz="1400" b="0" i="0" u="none" strike="noStrike">
                          <a:solidFill>
                            <a:srgbClr val="000000"/>
                          </a:solidFill>
                          <a:latin typeface="Times New Roman"/>
                        </a:rPr>
                        <a:t>Scenario 2:</a:t>
                      </a:r>
                    </a:p>
                  </a:txBody>
                  <a:tcPr marL="7922" marR="7922" marT="7922" marB="0" anchor="b">
                    <a:lnL>
                      <a:noFill/>
                    </a:lnL>
                    <a:lnR>
                      <a:noFill/>
                    </a:lnR>
                    <a:lnT>
                      <a:noFill/>
                    </a:lnT>
                    <a:lnB>
                      <a:noFill/>
                    </a:lnB>
                  </a:tcPr>
                </a:tc>
                <a:tc gridSpan="5">
                  <a:txBody>
                    <a:bodyPr/>
                    <a:lstStyle/>
                    <a:p>
                      <a:pPr algn="l" fontAlgn="t"/>
                      <a:r>
                        <a:rPr lang="en-US" sz="1400" b="0" i="0" u="none" strike="noStrike">
                          <a:solidFill>
                            <a:srgbClr val="000000"/>
                          </a:solidFill>
                          <a:latin typeface="Times New Roman"/>
                        </a:rPr>
                        <a:t>Only global maize price increase of 1%</a:t>
                      </a:r>
                    </a:p>
                  </a:txBody>
                  <a:tcPr marL="7922" marR="7922" marT="7922"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8945">
                <a:tc>
                  <a:txBody>
                    <a:bodyPr/>
                    <a:lstStyle/>
                    <a:p>
                      <a:pPr algn="l" fontAlgn="b"/>
                      <a:r>
                        <a:rPr lang="en-US" sz="1400" b="0" i="0" u="none" strike="noStrike">
                          <a:solidFill>
                            <a:srgbClr val="000000"/>
                          </a:solidFill>
                          <a:latin typeface="Times New Roman"/>
                        </a:rPr>
                        <a:t>Scenario 3:</a:t>
                      </a:r>
                    </a:p>
                  </a:txBody>
                  <a:tcPr marL="7922" marR="7922" marT="7922" marB="0" anchor="b">
                    <a:lnL>
                      <a:noFill/>
                    </a:lnL>
                    <a:lnR>
                      <a:noFill/>
                    </a:lnR>
                    <a:lnT>
                      <a:noFill/>
                    </a:lnT>
                    <a:lnB>
                      <a:noFill/>
                    </a:lnB>
                  </a:tcPr>
                </a:tc>
                <a:tc gridSpan="5">
                  <a:txBody>
                    <a:bodyPr/>
                    <a:lstStyle/>
                    <a:p>
                      <a:pPr algn="l" fontAlgn="t"/>
                      <a:r>
                        <a:rPr lang="en-US" sz="1400" b="0" i="0" u="none" strike="noStrike">
                          <a:solidFill>
                            <a:srgbClr val="000000"/>
                          </a:solidFill>
                          <a:latin typeface="Times New Roman"/>
                        </a:rPr>
                        <a:t>Global oil and global maize prices both increase 1%</a:t>
                      </a:r>
                    </a:p>
                  </a:txBody>
                  <a:tcPr marL="7922" marR="7922" marT="7922"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8945">
                <a:tc>
                  <a:txBody>
                    <a:bodyPr/>
                    <a:lstStyle/>
                    <a:p>
                      <a:pPr algn="l" fontAlgn="b"/>
                      <a:r>
                        <a:rPr lang="en-US" sz="1400" b="0" i="0" u="none" strike="noStrike">
                          <a:solidFill>
                            <a:srgbClr val="000000"/>
                          </a:solidFill>
                          <a:latin typeface="Times New Roman"/>
                        </a:rPr>
                        <a:t>Scenario 4:</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tcPr>
                </a:tc>
                <a:tc gridSpan="5">
                  <a:txBody>
                    <a:bodyPr/>
                    <a:lstStyle/>
                    <a:p>
                      <a:pPr algn="l" fontAlgn="t"/>
                      <a:r>
                        <a:rPr lang="en-US" sz="1400" b="0" i="0" u="none" strike="noStrike">
                          <a:solidFill>
                            <a:srgbClr val="000000"/>
                          </a:solidFill>
                          <a:latin typeface="Times New Roman"/>
                        </a:rPr>
                        <a:t>Global oil, global maize, and exchange rate all increase 1%</a:t>
                      </a:r>
                    </a:p>
                  </a:txBody>
                  <a:tcPr marL="7922" marR="7922" marT="7922"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8801">
                <a:tc>
                  <a:txBody>
                    <a:bodyPr/>
                    <a:lstStyle/>
                    <a:p>
                      <a:pPr algn="l" fontAlgn="b"/>
                      <a:endParaRPr lang="en-US" sz="1400" b="0" i="0" u="none" strike="noStrike">
                        <a:solidFill>
                          <a:srgbClr val="000000"/>
                        </a:solidFill>
                        <a:latin typeface="Times New Roman"/>
                      </a:endParaRP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Times New Roman"/>
                      </a:endParaRP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400" b="0" i="0" u="none" strike="noStrike">
                          <a:solidFill>
                            <a:srgbClr val="000000"/>
                          </a:solidFill>
                          <a:latin typeface="Times New Roman"/>
                        </a:rPr>
                        <a:t>% change in local maize price</a:t>
                      </a:r>
                    </a:p>
                  </a:txBody>
                  <a:tcPr marL="7922" marR="7922" marT="7922"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08993">
                <a:tc>
                  <a:txBody>
                    <a:bodyPr/>
                    <a:lstStyle/>
                    <a:p>
                      <a:pPr algn="l" fontAlgn="b"/>
                      <a:r>
                        <a:rPr lang="en-US" sz="1400" b="0" i="0" u="none" strike="noStrike">
                          <a:solidFill>
                            <a:srgbClr val="000000"/>
                          </a:solidFill>
                          <a:latin typeface="Times New Roman"/>
                        </a:rPr>
                        <a:t>Country</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Times New Roman"/>
                        </a:rPr>
                        <a:t>Market</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Scen. 1</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Scen. 2</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Scen. 3</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Scen. 4</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tcPr>
                </a:tc>
              </a:tr>
              <a:tr h="208993">
                <a:tc>
                  <a:txBody>
                    <a:bodyPr/>
                    <a:lstStyle/>
                    <a:p>
                      <a:pPr algn="l" fontAlgn="b"/>
                      <a:r>
                        <a:rPr lang="en-US" sz="1400" b="0" i="0" u="none" strike="noStrike">
                          <a:solidFill>
                            <a:srgbClr val="000000"/>
                          </a:solidFill>
                          <a:latin typeface="Times New Roman"/>
                        </a:rPr>
                        <a:t>Ethiopia</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latin typeface="Times New Roman"/>
                        </a:rPr>
                        <a:t>Addis Ababa</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Times New Roman"/>
                        </a:rPr>
                        <a:t>0.36</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latin typeface="Times New Roman"/>
                        </a:rPr>
                        <a:t>0.82</a:t>
                      </a:r>
                    </a:p>
                  </a:txBody>
                  <a:tcPr marL="7922" marR="7922" marT="79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latin typeface="Times New Roman"/>
                        </a:rPr>
                        <a:t>1.18</a:t>
                      </a:r>
                    </a:p>
                  </a:txBody>
                  <a:tcPr marL="7922" marR="7922" marT="79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latin typeface="Times New Roman"/>
                        </a:rPr>
                        <a:t>1.38</a:t>
                      </a:r>
                    </a:p>
                  </a:txBody>
                  <a:tcPr marL="7922" marR="7922" marT="7922" marB="0" anchor="ctr">
                    <a:lnL>
                      <a:noFill/>
                    </a:lnL>
                    <a:lnR>
                      <a:noFill/>
                    </a:lnR>
                    <a:lnT w="6350" cap="flat" cmpd="sng" algn="ctr">
                      <a:solidFill>
                        <a:srgbClr val="000000"/>
                      </a:solidFill>
                      <a:prstDash val="solid"/>
                      <a:round/>
                      <a:headEnd type="none" w="med" len="med"/>
                      <a:tailEnd type="none" w="med" len="med"/>
                    </a:lnT>
                    <a:lnB>
                      <a:noFill/>
                    </a:lnB>
                  </a:tcPr>
                </a:tc>
              </a:tr>
              <a:tr h="208993">
                <a:tc>
                  <a:txBody>
                    <a:bodyPr/>
                    <a:lstStyle/>
                    <a:p>
                      <a:pPr algn="l" fontAlgn="b"/>
                      <a:endParaRPr lang="en-US" sz="1400" b="0" i="0" u="none" strike="noStrike">
                        <a:solidFill>
                          <a:srgbClr val="000000"/>
                        </a:solidFill>
                        <a:latin typeface="Times New Roman"/>
                      </a:endParaRPr>
                    </a:p>
                  </a:txBody>
                  <a:tcPr marL="7922" marR="7922" marT="7922" marB="0" anchor="b">
                    <a:lnL>
                      <a:noFill/>
                    </a:lnL>
                    <a:lnR>
                      <a:noFill/>
                    </a:lnR>
                    <a:lnT>
                      <a:noFill/>
                    </a:lnT>
                    <a:lnB>
                      <a:noFill/>
                    </a:lnB>
                  </a:tcPr>
                </a:tc>
                <a:tc>
                  <a:txBody>
                    <a:bodyPr/>
                    <a:lstStyle/>
                    <a:p>
                      <a:pPr algn="l" fontAlgn="b"/>
                      <a:r>
                        <a:rPr lang="en-US" sz="1400" b="0" i="0" u="none" strike="noStrike">
                          <a:solidFill>
                            <a:srgbClr val="000000"/>
                          </a:solidFill>
                          <a:latin typeface="Times New Roman"/>
                        </a:rPr>
                        <a:t>Bahir Dar</a:t>
                      </a:r>
                    </a:p>
                  </a:txBody>
                  <a:tcPr marL="7922" marR="7922" marT="7922" marB="0" anchor="b">
                    <a:lnL>
                      <a:noFill/>
                    </a:lnL>
                    <a:lnR>
                      <a:noFill/>
                    </a:lnR>
                    <a:lnT>
                      <a:noFill/>
                    </a:lnT>
                    <a:lnB>
                      <a:noFill/>
                    </a:lnB>
                  </a:tcPr>
                </a:tc>
                <a:tc>
                  <a:txBody>
                    <a:bodyPr/>
                    <a:lstStyle/>
                    <a:p>
                      <a:pPr algn="ctr" fontAlgn="b"/>
                      <a:r>
                        <a:rPr lang="en-US" sz="1400" b="0" i="0" u="none" strike="noStrike">
                          <a:solidFill>
                            <a:srgbClr val="000000"/>
                          </a:solidFill>
                          <a:latin typeface="Times New Roman"/>
                        </a:rPr>
                        <a:t>0.35</a:t>
                      </a:r>
                    </a:p>
                  </a:txBody>
                  <a:tcPr marL="7922" marR="7922" marT="7922" marB="0" anchor="b">
                    <a:lnL>
                      <a:noFill/>
                    </a:lnL>
                    <a:lnR>
                      <a:noFill/>
                    </a:lnR>
                    <a:lnT>
                      <a:noFill/>
                    </a:lnT>
                    <a:lnB>
                      <a:noFill/>
                    </a:lnB>
                  </a:tcPr>
                </a:tc>
                <a:tc>
                  <a:txBody>
                    <a:bodyPr/>
                    <a:lstStyle/>
                    <a:p>
                      <a:pPr algn="ctr" fontAlgn="ctr"/>
                      <a:r>
                        <a:rPr lang="en-US" sz="1400" b="0" i="0" u="none" strike="noStrike">
                          <a:solidFill>
                            <a:srgbClr val="000000"/>
                          </a:solidFill>
                          <a:latin typeface="Times New Roman"/>
                        </a:rPr>
                        <a:t>0.82</a:t>
                      </a:r>
                    </a:p>
                  </a:txBody>
                  <a:tcPr marL="7922" marR="7922" marT="7922" marB="0" anchor="ctr">
                    <a:lnL>
                      <a:noFill/>
                    </a:lnL>
                    <a:lnR>
                      <a:noFill/>
                    </a:lnR>
                    <a:lnT>
                      <a:noFill/>
                    </a:lnT>
                    <a:lnB>
                      <a:noFill/>
                    </a:lnB>
                  </a:tcPr>
                </a:tc>
                <a:tc>
                  <a:txBody>
                    <a:bodyPr/>
                    <a:lstStyle/>
                    <a:p>
                      <a:pPr algn="ctr" fontAlgn="ctr"/>
                      <a:r>
                        <a:rPr lang="en-US" sz="1400" b="0" i="0" u="none" strike="noStrike">
                          <a:solidFill>
                            <a:srgbClr val="000000"/>
                          </a:solidFill>
                          <a:latin typeface="Times New Roman"/>
                        </a:rPr>
                        <a:t>1.17</a:t>
                      </a:r>
                    </a:p>
                  </a:txBody>
                  <a:tcPr marL="7922" marR="7922" marT="7922" marB="0" anchor="ctr">
                    <a:lnL>
                      <a:noFill/>
                    </a:lnL>
                    <a:lnR>
                      <a:noFill/>
                    </a:lnR>
                    <a:lnT>
                      <a:noFill/>
                    </a:lnT>
                    <a:lnB>
                      <a:noFill/>
                    </a:lnB>
                  </a:tcPr>
                </a:tc>
                <a:tc>
                  <a:txBody>
                    <a:bodyPr/>
                    <a:lstStyle/>
                    <a:p>
                      <a:pPr algn="ctr" fontAlgn="ctr"/>
                      <a:r>
                        <a:rPr lang="en-US" sz="1400" b="0" i="0" u="none" strike="noStrike">
                          <a:solidFill>
                            <a:srgbClr val="000000"/>
                          </a:solidFill>
                          <a:latin typeface="Times New Roman"/>
                        </a:rPr>
                        <a:t>1.38</a:t>
                      </a:r>
                    </a:p>
                  </a:txBody>
                  <a:tcPr marL="7922" marR="7922" marT="7922" marB="0" anchor="ctr">
                    <a:lnL>
                      <a:noFill/>
                    </a:lnL>
                    <a:lnR>
                      <a:noFill/>
                    </a:lnR>
                    <a:lnT>
                      <a:noFill/>
                    </a:lnT>
                    <a:lnB>
                      <a:noFill/>
                    </a:lnB>
                  </a:tcPr>
                </a:tc>
              </a:tr>
              <a:tr h="208993">
                <a:tc>
                  <a:txBody>
                    <a:bodyPr/>
                    <a:lstStyle/>
                    <a:p>
                      <a:pPr algn="ctr" fontAlgn="b"/>
                      <a:endParaRPr lang="en-US" sz="1400" b="0" i="0" u="none" strike="noStrike">
                        <a:solidFill>
                          <a:srgbClr val="000000"/>
                        </a:solidFill>
                        <a:latin typeface="Times New Roman"/>
                      </a:endParaRPr>
                    </a:p>
                  </a:txBody>
                  <a:tcPr marL="7922" marR="7922" marT="7922" marB="0" anchor="b">
                    <a:lnL>
                      <a:noFill/>
                    </a:lnL>
                    <a:lnR>
                      <a:noFill/>
                    </a:lnR>
                    <a:lnT>
                      <a:noFill/>
                    </a:lnT>
                    <a:lnB>
                      <a:noFill/>
                    </a:lnB>
                  </a:tcPr>
                </a:tc>
                <a:tc>
                  <a:txBody>
                    <a:bodyPr/>
                    <a:lstStyle/>
                    <a:p>
                      <a:pPr algn="l" fontAlgn="b"/>
                      <a:r>
                        <a:rPr lang="en-US" sz="1400" b="0" i="0" u="none" strike="noStrike">
                          <a:solidFill>
                            <a:srgbClr val="000000"/>
                          </a:solidFill>
                          <a:latin typeface="Times New Roman"/>
                        </a:rPr>
                        <a:t>Dire Dawa</a:t>
                      </a:r>
                    </a:p>
                  </a:txBody>
                  <a:tcPr marL="7922" marR="7922" marT="7922" marB="0" anchor="b">
                    <a:lnL>
                      <a:noFill/>
                    </a:lnL>
                    <a:lnR>
                      <a:noFill/>
                    </a:lnR>
                    <a:lnT>
                      <a:noFill/>
                    </a:lnT>
                    <a:lnB>
                      <a:noFill/>
                    </a:lnB>
                  </a:tcPr>
                </a:tc>
                <a:tc>
                  <a:txBody>
                    <a:bodyPr/>
                    <a:lstStyle/>
                    <a:p>
                      <a:pPr algn="ctr" fontAlgn="b"/>
                      <a:r>
                        <a:rPr lang="en-US" sz="1400" b="0" i="0" u="none" strike="noStrike">
                          <a:solidFill>
                            <a:srgbClr val="000000"/>
                          </a:solidFill>
                          <a:latin typeface="Times New Roman"/>
                        </a:rPr>
                        <a:t>0.34</a:t>
                      </a:r>
                    </a:p>
                  </a:txBody>
                  <a:tcPr marL="7922" marR="7922" marT="7922" marB="0" anchor="b">
                    <a:lnL>
                      <a:noFill/>
                    </a:lnL>
                    <a:lnR>
                      <a:noFill/>
                    </a:lnR>
                    <a:lnT>
                      <a:noFill/>
                    </a:lnT>
                    <a:lnB>
                      <a:noFill/>
                    </a:lnB>
                  </a:tcPr>
                </a:tc>
                <a:tc>
                  <a:txBody>
                    <a:bodyPr/>
                    <a:lstStyle/>
                    <a:p>
                      <a:pPr algn="ctr" fontAlgn="ctr"/>
                      <a:r>
                        <a:rPr lang="en-US" sz="1400" b="0" i="0" u="none" strike="noStrike">
                          <a:solidFill>
                            <a:srgbClr val="000000"/>
                          </a:solidFill>
                          <a:latin typeface="Times New Roman"/>
                        </a:rPr>
                        <a:t>0.75</a:t>
                      </a:r>
                    </a:p>
                  </a:txBody>
                  <a:tcPr marL="7922" marR="7922" marT="7922" marB="0" anchor="ctr">
                    <a:lnL>
                      <a:noFill/>
                    </a:lnL>
                    <a:lnR>
                      <a:noFill/>
                    </a:lnR>
                    <a:lnT>
                      <a:noFill/>
                    </a:lnT>
                    <a:lnB>
                      <a:noFill/>
                    </a:lnB>
                  </a:tcPr>
                </a:tc>
                <a:tc>
                  <a:txBody>
                    <a:bodyPr/>
                    <a:lstStyle/>
                    <a:p>
                      <a:pPr algn="ctr" fontAlgn="ctr"/>
                      <a:r>
                        <a:rPr lang="en-US" sz="1400" b="0" i="0" u="none" strike="noStrike">
                          <a:solidFill>
                            <a:srgbClr val="000000"/>
                          </a:solidFill>
                          <a:latin typeface="Times New Roman"/>
                        </a:rPr>
                        <a:t>1.09</a:t>
                      </a:r>
                    </a:p>
                  </a:txBody>
                  <a:tcPr marL="7922" marR="7922" marT="7922" marB="0" anchor="ctr">
                    <a:lnL>
                      <a:noFill/>
                    </a:lnL>
                    <a:lnR>
                      <a:noFill/>
                    </a:lnR>
                    <a:lnT>
                      <a:noFill/>
                    </a:lnT>
                    <a:lnB>
                      <a:noFill/>
                    </a:lnB>
                  </a:tcPr>
                </a:tc>
                <a:tc>
                  <a:txBody>
                    <a:bodyPr/>
                    <a:lstStyle/>
                    <a:p>
                      <a:pPr algn="ctr" fontAlgn="ctr"/>
                      <a:r>
                        <a:rPr lang="en-US" sz="1400" b="0" i="0" u="none" strike="noStrike">
                          <a:solidFill>
                            <a:srgbClr val="000000"/>
                          </a:solidFill>
                          <a:latin typeface="Times New Roman"/>
                        </a:rPr>
                        <a:t>1.33</a:t>
                      </a:r>
                    </a:p>
                  </a:txBody>
                  <a:tcPr marL="7922" marR="7922" marT="7922" marB="0" anchor="ctr">
                    <a:lnL>
                      <a:noFill/>
                    </a:lnL>
                    <a:lnR>
                      <a:noFill/>
                    </a:lnR>
                    <a:lnT>
                      <a:noFill/>
                    </a:lnT>
                    <a:lnB>
                      <a:noFill/>
                    </a:lnB>
                  </a:tcPr>
                </a:tc>
              </a:tr>
              <a:tr h="208993">
                <a:tc>
                  <a:txBody>
                    <a:bodyPr/>
                    <a:lstStyle/>
                    <a:p>
                      <a:pPr algn="l" fontAlgn="b"/>
                      <a:r>
                        <a:rPr lang="en-US" sz="1400" b="0" i="0" u="none" strike="noStrike">
                          <a:solidFill>
                            <a:srgbClr val="000000"/>
                          </a:solidFill>
                          <a:latin typeface="Times New Roman"/>
                        </a:rPr>
                        <a:t> </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Times New Roman"/>
                        </a:rPr>
                        <a:t>M'ekele</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0.30</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Times New Roman"/>
                        </a:rPr>
                        <a:t>0.74</a:t>
                      </a:r>
                    </a:p>
                  </a:txBody>
                  <a:tcPr marL="7922" marR="7922" marT="792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Times New Roman"/>
                        </a:rPr>
                        <a:t>1.04</a:t>
                      </a:r>
                    </a:p>
                  </a:txBody>
                  <a:tcPr marL="7922" marR="7922" marT="792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Times New Roman"/>
                        </a:rPr>
                        <a:t>1.14</a:t>
                      </a:r>
                    </a:p>
                  </a:txBody>
                  <a:tcPr marL="7922" marR="7922" marT="7922" marB="0" anchor="ctr">
                    <a:lnL>
                      <a:noFill/>
                    </a:lnL>
                    <a:lnR>
                      <a:noFill/>
                    </a:lnR>
                    <a:lnT>
                      <a:noFill/>
                    </a:lnT>
                    <a:lnB w="6350" cap="flat" cmpd="sng" algn="ctr">
                      <a:solidFill>
                        <a:srgbClr val="000000"/>
                      </a:solidFill>
                      <a:prstDash val="solid"/>
                      <a:round/>
                      <a:headEnd type="none" w="med" len="med"/>
                      <a:tailEnd type="none" w="med" len="med"/>
                    </a:lnB>
                  </a:tcPr>
                </a:tc>
              </a:tr>
              <a:tr h="208993">
                <a:tc>
                  <a:txBody>
                    <a:bodyPr/>
                    <a:lstStyle/>
                    <a:p>
                      <a:pPr algn="l" fontAlgn="b"/>
                      <a:r>
                        <a:rPr lang="en-US" sz="1400" b="0" i="0" u="none" strike="noStrike">
                          <a:solidFill>
                            <a:srgbClr val="000000"/>
                          </a:solidFill>
                          <a:latin typeface="Times New Roman"/>
                        </a:rPr>
                        <a:t>Kenya</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err="1">
                          <a:solidFill>
                            <a:srgbClr val="000000"/>
                          </a:solidFill>
                          <a:latin typeface="Times New Roman"/>
                        </a:rPr>
                        <a:t>Kisumu</a:t>
                      </a:r>
                      <a:endParaRPr lang="en-US" sz="1400" b="0" i="0" u="none" strike="noStrike" dirty="0">
                        <a:solidFill>
                          <a:srgbClr val="000000"/>
                        </a:solidFill>
                        <a:latin typeface="Times New Roman"/>
                      </a:endParaRP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1400" b="0" i="0" u="none" strike="noStrike">
                          <a:solidFill>
                            <a:srgbClr val="000000"/>
                          </a:solidFill>
                          <a:latin typeface="Times New Roman"/>
                        </a:rPr>
                        <a:t>0.41</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sz="1400" b="0" i="0" u="none" strike="noStrike">
                          <a:solidFill>
                            <a:srgbClr val="000000"/>
                          </a:solidFill>
                          <a:latin typeface="Times New Roman"/>
                        </a:rPr>
                        <a:t>0.22</a:t>
                      </a:r>
                    </a:p>
                  </a:txBody>
                  <a:tcPr marL="7922" marR="7922" marT="7922"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sz="1400" b="0" i="0" u="none" strike="noStrike">
                          <a:solidFill>
                            <a:srgbClr val="000000"/>
                          </a:solidFill>
                          <a:latin typeface="Times New Roman"/>
                        </a:rPr>
                        <a:t>0.63</a:t>
                      </a:r>
                    </a:p>
                  </a:txBody>
                  <a:tcPr marL="7922" marR="7922" marT="79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latin typeface="Times New Roman"/>
                        </a:rPr>
                        <a:t>3.00</a:t>
                      </a:r>
                    </a:p>
                  </a:txBody>
                  <a:tcPr marL="7922" marR="7922" marT="7922" marB="0" anchor="ctr">
                    <a:lnL>
                      <a:noFill/>
                    </a:lnL>
                    <a:lnR>
                      <a:noFill/>
                    </a:lnR>
                    <a:lnT w="6350" cap="flat" cmpd="sng" algn="ctr">
                      <a:solidFill>
                        <a:srgbClr val="000000"/>
                      </a:solidFill>
                      <a:prstDash val="solid"/>
                      <a:round/>
                      <a:headEnd type="none" w="med" len="med"/>
                      <a:tailEnd type="none" w="med" len="med"/>
                    </a:lnT>
                    <a:lnB>
                      <a:noFill/>
                    </a:lnB>
                  </a:tcPr>
                </a:tc>
              </a:tr>
              <a:tr h="208993">
                <a:tc>
                  <a:txBody>
                    <a:bodyPr/>
                    <a:lstStyle/>
                    <a:p>
                      <a:pPr algn="l" fontAlgn="b"/>
                      <a:endParaRPr lang="en-US" sz="1400" b="0" i="0" u="none" strike="noStrike">
                        <a:solidFill>
                          <a:srgbClr val="000000"/>
                        </a:solidFill>
                        <a:latin typeface="Times New Roman"/>
                      </a:endParaRPr>
                    </a:p>
                  </a:txBody>
                  <a:tcPr marL="7922" marR="7922" marT="7922" marB="0" anchor="b">
                    <a:lnL>
                      <a:noFill/>
                    </a:lnL>
                    <a:lnR>
                      <a:noFill/>
                    </a:lnR>
                    <a:lnT>
                      <a:noFill/>
                    </a:lnT>
                    <a:lnB>
                      <a:noFill/>
                    </a:lnB>
                  </a:tcPr>
                </a:tc>
                <a:tc>
                  <a:txBody>
                    <a:bodyPr/>
                    <a:lstStyle/>
                    <a:p>
                      <a:pPr algn="l" fontAlgn="b"/>
                      <a:r>
                        <a:rPr lang="en-US" sz="1400" b="0" i="0" u="none" strike="noStrike">
                          <a:solidFill>
                            <a:srgbClr val="000000"/>
                          </a:solidFill>
                          <a:latin typeface="Times New Roman"/>
                        </a:rPr>
                        <a:t>Mombasa</a:t>
                      </a:r>
                    </a:p>
                  </a:txBody>
                  <a:tcPr marL="7922" marR="7922" marT="7922" marB="0" anchor="b">
                    <a:lnL>
                      <a:noFill/>
                    </a:lnL>
                    <a:lnR>
                      <a:noFill/>
                    </a:lnR>
                    <a:lnT>
                      <a:noFill/>
                    </a:lnT>
                    <a:lnB>
                      <a:noFill/>
                    </a:lnB>
                    <a:solidFill>
                      <a:srgbClr val="FFFF00"/>
                    </a:solidFill>
                  </a:tcPr>
                </a:tc>
                <a:tc>
                  <a:txBody>
                    <a:bodyPr/>
                    <a:lstStyle/>
                    <a:p>
                      <a:pPr algn="ctr" fontAlgn="b"/>
                      <a:r>
                        <a:rPr lang="en-US" sz="1400" b="0" i="0" u="none" strike="noStrike" dirty="0">
                          <a:solidFill>
                            <a:srgbClr val="000000"/>
                          </a:solidFill>
                          <a:latin typeface="Times New Roman"/>
                        </a:rPr>
                        <a:t>0.31</a:t>
                      </a:r>
                    </a:p>
                  </a:txBody>
                  <a:tcPr marL="7922" marR="7922" marT="7922" marB="0" anchor="b">
                    <a:lnL>
                      <a:noFill/>
                    </a:lnL>
                    <a:lnR>
                      <a:noFill/>
                    </a:lnR>
                    <a:lnT>
                      <a:noFill/>
                    </a:lnT>
                    <a:lnB>
                      <a:noFill/>
                    </a:lnB>
                    <a:solidFill>
                      <a:srgbClr val="FFFF00"/>
                    </a:solidFill>
                  </a:tcPr>
                </a:tc>
                <a:tc>
                  <a:txBody>
                    <a:bodyPr/>
                    <a:lstStyle/>
                    <a:p>
                      <a:pPr algn="ctr" fontAlgn="ctr"/>
                      <a:r>
                        <a:rPr lang="en-US" sz="1400" b="0" i="0" u="none" strike="noStrike" dirty="0">
                          <a:solidFill>
                            <a:srgbClr val="000000"/>
                          </a:solidFill>
                          <a:latin typeface="Times New Roman"/>
                        </a:rPr>
                        <a:t>0.22</a:t>
                      </a:r>
                    </a:p>
                  </a:txBody>
                  <a:tcPr marL="7922" marR="7922" marT="7922"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Times New Roman"/>
                        </a:rPr>
                        <a:t>0.52</a:t>
                      </a:r>
                    </a:p>
                  </a:txBody>
                  <a:tcPr marL="7922" marR="7922" marT="7922" marB="0" anchor="ctr">
                    <a:lnL>
                      <a:noFill/>
                    </a:lnL>
                    <a:lnR>
                      <a:noFill/>
                    </a:lnR>
                    <a:lnT>
                      <a:noFill/>
                    </a:lnT>
                    <a:lnB>
                      <a:noFill/>
                    </a:lnB>
                  </a:tcPr>
                </a:tc>
                <a:tc>
                  <a:txBody>
                    <a:bodyPr/>
                    <a:lstStyle/>
                    <a:p>
                      <a:pPr algn="ctr" fontAlgn="ctr"/>
                      <a:r>
                        <a:rPr lang="en-US" sz="1400" b="0" i="0" u="none" strike="noStrike">
                          <a:solidFill>
                            <a:srgbClr val="000000"/>
                          </a:solidFill>
                          <a:latin typeface="Times New Roman"/>
                        </a:rPr>
                        <a:t>2.66</a:t>
                      </a:r>
                    </a:p>
                  </a:txBody>
                  <a:tcPr marL="7922" marR="7922" marT="7922" marB="0" anchor="ctr">
                    <a:lnL>
                      <a:noFill/>
                    </a:lnL>
                    <a:lnR>
                      <a:noFill/>
                    </a:lnR>
                    <a:lnT>
                      <a:noFill/>
                    </a:lnT>
                    <a:lnB>
                      <a:noFill/>
                    </a:lnB>
                  </a:tcPr>
                </a:tc>
              </a:tr>
              <a:tr h="208993">
                <a:tc>
                  <a:txBody>
                    <a:bodyPr/>
                    <a:lstStyle/>
                    <a:p>
                      <a:pPr algn="l" fontAlgn="b"/>
                      <a:endParaRPr lang="en-US" sz="1400" b="0" i="0" u="none" strike="noStrike">
                        <a:solidFill>
                          <a:srgbClr val="000000"/>
                        </a:solidFill>
                        <a:latin typeface="Times New Roman"/>
                      </a:endParaRPr>
                    </a:p>
                  </a:txBody>
                  <a:tcPr marL="7922" marR="7922" marT="7922" marB="0" anchor="b">
                    <a:lnL>
                      <a:noFill/>
                    </a:lnL>
                    <a:lnR>
                      <a:noFill/>
                    </a:lnR>
                    <a:lnT>
                      <a:noFill/>
                    </a:lnT>
                    <a:lnB>
                      <a:noFill/>
                    </a:lnB>
                  </a:tcPr>
                </a:tc>
                <a:tc>
                  <a:txBody>
                    <a:bodyPr/>
                    <a:lstStyle/>
                    <a:p>
                      <a:pPr algn="l" fontAlgn="b"/>
                      <a:r>
                        <a:rPr lang="en-US" sz="1400" b="0" i="0" u="none" strike="noStrike">
                          <a:solidFill>
                            <a:srgbClr val="000000"/>
                          </a:solidFill>
                          <a:latin typeface="Times New Roman"/>
                        </a:rPr>
                        <a:t>Nairobi</a:t>
                      </a:r>
                    </a:p>
                  </a:txBody>
                  <a:tcPr marL="7922" marR="7922" marT="7922" marB="0" anchor="b">
                    <a:lnL>
                      <a:noFill/>
                    </a:lnL>
                    <a:lnR>
                      <a:noFill/>
                    </a:lnR>
                    <a:lnT>
                      <a:noFill/>
                    </a:lnT>
                    <a:lnB>
                      <a:noFill/>
                    </a:lnB>
                    <a:solidFill>
                      <a:srgbClr val="FFFF00"/>
                    </a:solidFill>
                  </a:tcPr>
                </a:tc>
                <a:tc>
                  <a:txBody>
                    <a:bodyPr/>
                    <a:lstStyle/>
                    <a:p>
                      <a:pPr algn="ctr" fontAlgn="b"/>
                      <a:r>
                        <a:rPr lang="en-US" sz="1400" b="0" i="0" u="none" strike="noStrike" dirty="0">
                          <a:solidFill>
                            <a:srgbClr val="000000"/>
                          </a:solidFill>
                          <a:latin typeface="Times New Roman"/>
                        </a:rPr>
                        <a:t>0.33</a:t>
                      </a:r>
                    </a:p>
                  </a:txBody>
                  <a:tcPr marL="7922" marR="7922" marT="7922" marB="0" anchor="b">
                    <a:lnL>
                      <a:noFill/>
                    </a:lnL>
                    <a:lnR>
                      <a:noFill/>
                    </a:lnR>
                    <a:lnT>
                      <a:noFill/>
                    </a:lnT>
                    <a:lnB>
                      <a:noFill/>
                    </a:lnB>
                    <a:solidFill>
                      <a:srgbClr val="FFFF00"/>
                    </a:solidFill>
                  </a:tcPr>
                </a:tc>
                <a:tc>
                  <a:txBody>
                    <a:bodyPr/>
                    <a:lstStyle/>
                    <a:p>
                      <a:pPr algn="ctr" fontAlgn="ctr"/>
                      <a:r>
                        <a:rPr lang="en-US" sz="1400" b="0" i="0" u="none" strike="noStrike" dirty="0">
                          <a:solidFill>
                            <a:srgbClr val="000000"/>
                          </a:solidFill>
                          <a:latin typeface="Times New Roman"/>
                        </a:rPr>
                        <a:t>0.20</a:t>
                      </a:r>
                    </a:p>
                  </a:txBody>
                  <a:tcPr marL="7922" marR="7922" marT="7922"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Times New Roman"/>
                        </a:rPr>
                        <a:t>0.53</a:t>
                      </a:r>
                    </a:p>
                  </a:txBody>
                  <a:tcPr marL="7922" marR="7922" marT="7922" marB="0" anchor="ctr">
                    <a:lnL>
                      <a:noFill/>
                    </a:lnL>
                    <a:lnR>
                      <a:noFill/>
                    </a:lnR>
                    <a:lnT>
                      <a:noFill/>
                    </a:lnT>
                    <a:lnB>
                      <a:noFill/>
                    </a:lnB>
                  </a:tcPr>
                </a:tc>
                <a:tc>
                  <a:txBody>
                    <a:bodyPr/>
                    <a:lstStyle/>
                    <a:p>
                      <a:pPr algn="ctr" fontAlgn="ctr"/>
                      <a:r>
                        <a:rPr lang="en-US" sz="1400" b="0" i="0" u="none" strike="noStrike">
                          <a:solidFill>
                            <a:srgbClr val="000000"/>
                          </a:solidFill>
                          <a:latin typeface="Times New Roman"/>
                        </a:rPr>
                        <a:t>2.61</a:t>
                      </a:r>
                    </a:p>
                  </a:txBody>
                  <a:tcPr marL="7922" marR="7922" marT="7922" marB="0" anchor="ctr">
                    <a:lnL>
                      <a:noFill/>
                    </a:lnL>
                    <a:lnR>
                      <a:noFill/>
                    </a:lnR>
                    <a:lnT>
                      <a:noFill/>
                    </a:lnT>
                    <a:lnB>
                      <a:noFill/>
                    </a:lnB>
                  </a:tcPr>
                </a:tc>
              </a:tr>
              <a:tr h="208993">
                <a:tc>
                  <a:txBody>
                    <a:bodyPr/>
                    <a:lstStyle/>
                    <a:p>
                      <a:pPr algn="ctr" fontAlgn="b"/>
                      <a:r>
                        <a:rPr lang="en-US" sz="1400" b="0" i="0" u="none" strike="noStrike">
                          <a:solidFill>
                            <a:srgbClr val="000000"/>
                          </a:solidFill>
                          <a:latin typeface="Times New Roman"/>
                        </a:rPr>
                        <a:t> </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Times New Roman"/>
                        </a:rPr>
                        <a:t>Nakuru</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latin typeface="Times New Roman"/>
                        </a:rPr>
                        <a:t>0.36</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0" i="0" u="none" strike="noStrike" dirty="0">
                          <a:solidFill>
                            <a:srgbClr val="000000"/>
                          </a:solidFill>
                          <a:latin typeface="Times New Roman"/>
                        </a:rPr>
                        <a:t>0.25</a:t>
                      </a:r>
                    </a:p>
                  </a:txBody>
                  <a:tcPr marL="7922" marR="7922" marT="7922"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0" i="0" u="none" strike="noStrike" dirty="0">
                          <a:solidFill>
                            <a:srgbClr val="000000"/>
                          </a:solidFill>
                          <a:latin typeface="Times New Roman"/>
                        </a:rPr>
                        <a:t>0.60</a:t>
                      </a:r>
                    </a:p>
                  </a:txBody>
                  <a:tcPr marL="7922" marR="7922" marT="792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Times New Roman"/>
                        </a:rPr>
                        <a:t>3.06</a:t>
                      </a:r>
                    </a:p>
                  </a:txBody>
                  <a:tcPr marL="7922" marR="7922" marT="7922" marB="0" anchor="ctr">
                    <a:lnL>
                      <a:noFill/>
                    </a:lnL>
                    <a:lnR>
                      <a:noFill/>
                    </a:lnR>
                    <a:lnT>
                      <a:noFill/>
                    </a:lnT>
                    <a:lnB w="6350" cap="flat" cmpd="sng" algn="ctr">
                      <a:solidFill>
                        <a:srgbClr val="000000"/>
                      </a:solidFill>
                      <a:prstDash val="solid"/>
                      <a:round/>
                      <a:headEnd type="none" w="med" len="med"/>
                      <a:tailEnd type="none" w="med" len="med"/>
                    </a:lnB>
                  </a:tcPr>
                </a:tc>
              </a:tr>
              <a:tr h="208993">
                <a:tc>
                  <a:txBody>
                    <a:bodyPr/>
                    <a:lstStyle/>
                    <a:p>
                      <a:pPr algn="l" fontAlgn="b"/>
                      <a:r>
                        <a:rPr lang="en-US" sz="1400" b="0" i="0" u="none" strike="noStrike">
                          <a:solidFill>
                            <a:srgbClr val="000000"/>
                          </a:solidFill>
                          <a:latin typeface="Times New Roman"/>
                        </a:rPr>
                        <a:t>Tanzania</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latin typeface="Times New Roman"/>
                        </a:rPr>
                        <a:t>Arusha</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Times New Roman"/>
                        </a:rPr>
                        <a:t>0.20</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dirty="0">
                          <a:solidFill>
                            <a:srgbClr val="000000"/>
                          </a:solidFill>
                          <a:latin typeface="Times New Roman"/>
                        </a:rPr>
                        <a:t>0.41</a:t>
                      </a:r>
                    </a:p>
                  </a:txBody>
                  <a:tcPr marL="7922" marR="7922" marT="79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dirty="0">
                          <a:solidFill>
                            <a:srgbClr val="000000"/>
                          </a:solidFill>
                          <a:latin typeface="Times New Roman"/>
                        </a:rPr>
                        <a:t>0.61</a:t>
                      </a:r>
                    </a:p>
                  </a:txBody>
                  <a:tcPr marL="7922" marR="7922" marT="79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latin typeface="Times New Roman"/>
                        </a:rPr>
                        <a:t>1.03</a:t>
                      </a:r>
                    </a:p>
                  </a:txBody>
                  <a:tcPr marL="7922" marR="7922" marT="7922" marB="0" anchor="ctr">
                    <a:lnL>
                      <a:noFill/>
                    </a:lnL>
                    <a:lnR>
                      <a:noFill/>
                    </a:lnR>
                    <a:lnT w="6350" cap="flat" cmpd="sng" algn="ctr">
                      <a:solidFill>
                        <a:srgbClr val="000000"/>
                      </a:solidFill>
                      <a:prstDash val="solid"/>
                      <a:round/>
                      <a:headEnd type="none" w="med" len="med"/>
                      <a:tailEnd type="none" w="med" len="med"/>
                    </a:lnT>
                    <a:lnB>
                      <a:noFill/>
                    </a:lnB>
                  </a:tcPr>
                </a:tc>
              </a:tr>
              <a:tr h="208993">
                <a:tc>
                  <a:txBody>
                    <a:bodyPr/>
                    <a:lstStyle/>
                    <a:p>
                      <a:pPr algn="l" fontAlgn="b"/>
                      <a:endParaRPr lang="en-US" sz="1400" b="0" i="0" u="none" strike="noStrike">
                        <a:solidFill>
                          <a:srgbClr val="000000"/>
                        </a:solidFill>
                        <a:latin typeface="Times New Roman"/>
                      </a:endParaRPr>
                    </a:p>
                  </a:txBody>
                  <a:tcPr marL="7922" marR="7922" marT="7922" marB="0" anchor="b">
                    <a:lnL>
                      <a:noFill/>
                    </a:lnL>
                    <a:lnR>
                      <a:noFill/>
                    </a:lnR>
                    <a:lnT>
                      <a:noFill/>
                    </a:lnT>
                    <a:lnB>
                      <a:noFill/>
                    </a:lnB>
                  </a:tcPr>
                </a:tc>
                <a:tc>
                  <a:txBody>
                    <a:bodyPr/>
                    <a:lstStyle/>
                    <a:p>
                      <a:pPr algn="l" fontAlgn="b"/>
                      <a:r>
                        <a:rPr lang="en-US" sz="1400" b="0" i="0" u="none" strike="noStrike">
                          <a:solidFill>
                            <a:srgbClr val="000000"/>
                          </a:solidFill>
                          <a:latin typeface="Times New Roman"/>
                        </a:rPr>
                        <a:t>Dar es Salaam</a:t>
                      </a:r>
                    </a:p>
                  </a:txBody>
                  <a:tcPr marL="7922" marR="7922" marT="7922" marB="0" anchor="b">
                    <a:lnL>
                      <a:noFill/>
                    </a:lnL>
                    <a:lnR>
                      <a:noFill/>
                    </a:lnR>
                    <a:lnT>
                      <a:noFill/>
                    </a:lnT>
                    <a:lnB>
                      <a:noFill/>
                    </a:lnB>
                  </a:tcPr>
                </a:tc>
                <a:tc>
                  <a:txBody>
                    <a:bodyPr/>
                    <a:lstStyle/>
                    <a:p>
                      <a:pPr algn="ctr" fontAlgn="b"/>
                      <a:r>
                        <a:rPr lang="en-US" sz="1400" b="0" i="0" u="none" strike="noStrike">
                          <a:solidFill>
                            <a:srgbClr val="000000"/>
                          </a:solidFill>
                          <a:latin typeface="Times New Roman"/>
                        </a:rPr>
                        <a:t>0.20</a:t>
                      </a:r>
                    </a:p>
                  </a:txBody>
                  <a:tcPr marL="7922" marR="7922" marT="7922" marB="0" anchor="b">
                    <a:lnL>
                      <a:noFill/>
                    </a:lnL>
                    <a:lnR>
                      <a:noFill/>
                    </a:lnR>
                    <a:lnT>
                      <a:noFill/>
                    </a:lnT>
                    <a:lnB>
                      <a:noFill/>
                    </a:lnB>
                  </a:tcPr>
                </a:tc>
                <a:tc>
                  <a:txBody>
                    <a:bodyPr/>
                    <a:lstStyle/>
                    <a:p>
                      <a:pPr algn="ctr" fontAlgn="ctr"/>
                      <a:r>
                        <a:rPr lang="en-US" sz="1400" b="0" i="0" u="none" strike="noStrike">
                          <a:solidFill>
                            <a:srgbClr val="000000"/>
                          </a:solidFill>
                          <a:latin typeface="Times New Roman"/>
                        </a:rPr>
                        <a:t>0.44</a:t>
                      </a:r>
                    </a:p>
                  </a:txBody>
                  <a:tcPr marL="7922" marR="7922" marT="7922" marB="0" anchor="ctr">
                    <a:lnL>
                      <a:noFill/>
                    </a:lnL>
                    <a:lnR>
                      <a:noFill/>
                    </a:lnR>
                    <a:lnT>
                      <a:noFill/>
                    </a:lnT>
                    <a:lnB>
                      <a:noFill/>
                    </a:lnB>
                  </a:tcPr>
                </a:tc>
                <a:tc>
                  <a:txBody>
                    <a:bodyPr/>
                    <a:lstStyle/>
                    <a:p>
                      <a:pPr algn="ctr" fontAlgn="ctr"/>
                      <a:r>
                        <a:rPr lang="en-US" sz="1400" b="0" i="0" u="none" strike="noStrike">
                          <a:solidFill>
                            <a:srgbClr val="000000"/>
                          </a:solidFill>
                          <a:latin typeface="Times New Roman"/>
                        </a:rPr>
                        <a:t>0.63</a:t>
                      </a:r>
                    </a:p>
                  </a:txBody>
                  <a:tcPr marL="7922" marR="7922" marT="7922" marB="0" anchor="ctr">
                    <a:lnL>
                      <a:noFill/>
                    </a:lnL>
                    <a:lnR>
                      <a:noFill/>
                    </a:lnR>
                    <a:lnT>
                      <a:noFill/>
                    </a:lnT>
                    <a:lnB>
                      <a:noFill/>
                    </a:lnB>
                  </a:tcPr>
                </a:tc>
                <a:tc>
                  <a:txBody>
                    <a:bodyPr/>
                    <a:lstStyle/>
                    <a:p>
                      <a:pPr algn="ctr" fontAlgn="ctr"/>
                      <a:r>
                        <a:rPr lang="en-US" sz="1400" b="0" i="0" u="none" strike="noStrike">
                          <a:solidFill>
                            <a:srgbClr val="000000"/>
                          </a:solidFill>
                          <a:latin typeface="Times New Roman"/>
                        </a:rPr>
                        <a:t>1.01</a:t>
                      </a:r>
                    </a:p>
                  </a:txBody>
                  <a:tcPr marL="7922" marR="7922" marT="7922" marB="0" anchor="ctr">
                    <a:lnL>
                      <a:noFill/>
                    </a:lnL>
                    <a:lnR>
                      <a:noFill/>
                    </a:lnR>
                    <a:lnT>
                      <a:noFill/>
                    </a:lnT>
                    <a:lnB>
                      <a:noFill/>
                    </a:lnB>
                  </a:tcPr>
                </a:tc>
              </a:tr>
              <a:tr h="208993">
                <a:tc>
                  <a:txBody>
                    <a:bodyPr/>
                    <a:lstStyle/>
                    <a:p>
                      <a:pPr algn="l" fontAlgn="b"/>
                      <a:endParaRPr lang="en-US" sz="1400" b="0" i="0" u="none" strike="noStrike">
                        <a:solidFill>
                          <a:srgbClr val="000000"/>
                        </a:solidFill>
                        <a:latin typeface="Times New Roman"/>
                      </a:endParaRPr>
                    </a:p>
                  </a:txBody>
                  <a:tcPr marL="7922" marR="7922" marT="7922" marB="0" anchor="b">
                    <a:lnL>
                      <a:noFill/>
                    </a:lnL>
                    <a:lnR>
                      <a:noFill/>
                    </a:lnR>
                    <a:lnT>
                      <a:noFill/>
                    </a:lnT>
                    <a:lnB>
                      <a:noFill/>
                    </a:lnB>
                  </a:tcPr>
                </a:tc>
                <a:tc>
                  <a:txBody>
                    <a:bodyPr/>
                    <a:lstStyle/>
                    <a:p>
                      <a:pPr algn="l" fontAlgn="b"/>
                      <a:r>
                        <a:rPr lang="en-US" sz="1400" b="0" i="0" u="none" strike="noStrike">
                          <a:solidFill>
                            <a:srgbClr val="000000"/>
                          </a:solidFill>
                          <a:latin typeface="Times New Roman"/>
                        </a:rPr>
                        <a:t>Dodoma</a:t>
                      </a:r>
                    </a:p>
                  </a:txBody>
                  <a:tcPr marL="7922" marR="7922" marT="7922" marB="0" anchor="b">
                    <a:lnL>
                      <a:noFill/>
                    </a:lnL>
                    <a:lnR>
                      <a:noFill/>
                    </a:lnR>
                    <a:lnT>
                      <a:noFill/>
                    </a:lnT>
                    <a:lnB>
                      <a:noFill/>
                    </a:lnB>
                  </a:tcPr>
                </a:tc>
                <a:tc>
                  <a:txBody>
                    <a:bodyPr/>
                    <a:lstStyle/>
                    <a:p>
                      <a:pPr algn="ctr" fontAlgn="b"/>
                      <a:r>
                        <a:rPr lang="en-US" sz="1400" b="0" i="0" u="none" strike="noStrike">
                          <a:solidFill>
                            <a:srgbClr val="000000"/>
                          </a:solidFill>
                          <a:latin typeface="Times New Roman"/>
                        </a:rPr>
                        <a:t>0.21</a:t>
                      </a:r>
                    </a:p>
                  </a:txBody>
                  <a:tcPr marL="7922" marR="7922" marT="7922" marB="0" anchor="b">
                    <a:lnL>
                      <a:noFill/>
                    </a:lnL>
                    <a:lnR>
                      <a:noFill/>
                    </a:lnR>
                    <a:lnT>
                      <a:noFill/>
                    </a:lnT>
                    <a:lnB>
                      <a:noFill/>
                    </a:lnB>
                  </a:tcPr>
                </a:tc>
                <a:tc>
                  <a:txBody>
                    <a:bodyPr/>
                    <a:lstStyle/>
                    <a:p>
                      <a:pPr algn="ctr" fontAlgn="ctr"/>
                      <a:r>
                        <a:rPr lang="en-US" sz="1400" b="0" i="0" u="none" strike="noStrike">
                          <a:solidFill>
                            <a:srgbClr val="000000"/>
                          </a:solidFill>
                          <a:latin typeface="Times New Roman"/>
                        </a:rPr>
                        <a:t>0.44</a:t>
                      </a:r>
                    </a:p>
                  </a:txBody>
                  <a:tcPr marL="7922" marR="7922" marT="7922" marB="0" anchor="ctr">
                    <a:lnL>
                      <a:noFill/>
                    </a:lnL>
                    <a:lnR>
                      <a:noFill/>
                    </a:lnR>
                    <a:lnT>
                      <a:noFill/>
                    </a:lnT>
                    <a:lnB>
                      <a:noFill/>
                    </a:lnB>
                  </a:tcPr>
                </a:tc>
                <a:tc>
                  <a:txBody>
                    <a:bodyPr/>
                    <a:lstStyle/>
                    <a:p>
                      <a:pPr algn="ctr" fontAlgn="ctr"/>
                      <a:r>
                        <a:rPr lang="en-US" sz="1400" b="0" i="0" u="none" strike="noStrike">
                          <a:solidFill>
                            <a:srgbClr val="000000"/>
                          </a:solidFill>
                          <a:latin typeface="Times New Roman"/>
                        </a:rPr>
                        <a:t>0.65</a:t>
                      </a:r>
                    </a:p>
                  </a:txBody>
                  <a:tcPr marL="7922" marR="7922" marT="7922" marB="0" anchor="ctr">
                    <a:lnL>
                      <a:noFill/>
                    </a:lnL>
                    <a:lnR>
                      <a:noFill/>
                    </a:lnR>
                    <a:lnT>
                      <a:noFill/>
                    </a:lnT>
                    <a:lnB>
                      <a:noFill/>
                    </a:lnB>
                  </a:tcPr>
                </a:tc>
                <a:tc>
                  <a:txBody>
                    <a:bodyPr/>
                    <a:lstStyle/>
                    <a:p>
                      <a:pPr algn="ctr" fontAlgn="ctr"/>
                      <a:r>
                        <a:rPr lang="en-US" sz="1400" b="0" i="0" u="none" strike="noStrike">
                          <a:solidFill>
                            <a:srgbClr val="000000"/>
                          </a:solidFill>
                          <a:latin typeface="Times New Roman"/>
                        </a:rPr>
                        <a:t>1.08</a:t>
                      </a:r>
                    </a:p>
                  </a:txBody>
                  <a:tcPr marL="7922" marR="7922" marT="7922" marB="0" anchor="ctr">
                    <a:lnL>
                      <a:noFill/>
                    </a:lnL>
                    <a:lnR>
                      <a:noFill/>
                    </a:lnR>
                    <a:lnT>
                      <a:noFill/>
                    </a:lnT>
                    <a:lnB>
                      <a:noFill/>
                    </a:lnB>
                  </a:tcPr>
                </a:tc>
              </a:tr>
              <a:tr h="208993">
                <a:tc>
                  <a:txBody>
                    <a:bodyPr/>
                    <a:lstStyle/>
                    <a:p>
                      <a:pPr algn="ctr" fontAlgn="b"/>
                      <a:endParaRPr lang="en-US" sz="1400" b="0" i="0" u="none" strike="noStrike">
                        <a:solidFill>
                          <a:srgbClr val="000000"/>
                        </a:solidFill>
                        <a:latin typeface="Times New Roman"/>
                      </a:endParaRPr>
                    </a:p>
                  </a:txBody>
                  <a:tcPr marL="7922" marR="7922" marT="7922" marB="0" anchor="b">
                    <a:lnL>
                      <a:noFill/>
                    </a:lnL>
                    <a:lnR>
                      <a:noFill/>
                    </a:lnR>
                    <a:lnT>
                      <a:noFill/>
                    </a:lnT>
                    <a:lnB>
                      <a:noFill/>
                    </a:lnB>
                  </a:tcPr>
                </a:tc>
                <a:tc>
                  <a:txBody>
                    <a:bodyPr/>
                    <a:lstStyle/>
                    <a:p>
                      <a:pPr algn="l" fontAlgn="b"/>
                      <a:r>
                        <a:rPr lang="en-US" sz="1400" b="0" i="0" u="none" strike="noStrike" dirty="0" err="1">
                          <a:solidFill>
                            <a:srgbClr val="000000"/>
                          </a:solidFill>
                          <a:latin typeface="Times New Roman"/>
                        </a:rPr>
                        <a:t>Kigoma</a:t>
                      </a:r>
                      <a:endParaRPr lang="en-US" sz="1400" b="0" i="0" u="none" strike="noStrike" dirty="0">
                        <a:solidFill>
                          <a:srgbClr val="000000"/>
                        </a:solidFill>
                        <a:latin typeface="Times New Roman"/>
                      </a:endParaRPr>
                    </a:p>
                  </a:txBody>
                  <a:tcPr marL="7922" marR="7922" marT="7922"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latin typeface="Times New Roman"/>
                        </a:rPr>
                        <a:t>0.32</a:t>
                      </a:r>
                    </a:p>
                  </a:txBody>
                  <a:tcPr marL="7922" marR="7922" marT="7922" marB="0" anchor="b">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Times New Roman"/>
                        </a:rPr>
                        <a:t>0.28</a:t>
                      </a:r>
                    </a:p>
                  </a:txBody>
                  <a:tcPr marL="7922" marR="7922" marT="7922"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Times New Roman"/>
                        </a:rPr>
                        <a:t>0.59</a:t>
                      </a:r>
                    </a:p>
                  </a:txBody>
                  <a:tcPr marL="7922" marR="7922" marT="7922" marB="0" anchor="ctr">
                    <a:lnL>
                      <a:noFill/>
                    </a:lnL>
                    <a:lnR>
                      <a:noFill/>
                    </a:lnR>
                    <a:lnT>
                      <a:noFill/>
                    </a:lnT>
                    <a:lnB>
                      <a:noFill/>
                    </a:lnB>
                  </a:tcPr>
                </a:tc>
                <a:tc>
                  <a:txBody>
                    <a:bodyPr/>
                    <a:lstStyle/>
                    <a:p>
                      <a:pPr algn="ctr" fontAlgn="ctr"/>
                      <a:r>
                        <a:rPr lang="en-US" sz="1400" b="0" i="0" u="none" strike="noStrike">
                          <a:solidFill>
                            <a:srgbClr val="000000"/>
                          </a:solidFill>
                          <a:latin typeface="Times New Roman"/>
                        </a:rPr>
                        <a:t>1.38</a:t>
                      </a:r>
                    </a:p>
                  </a:txBody>
                  <a:tcPr marL="7922" marR="7922" marT="7922" marB="0" anchor="ctr">
                    <a:lnL>
                      <a:noFill/>
                    </a:lnL>
                    <a:lnR>
                      <a:noFill/>
                    </a:lnR>
                    <a:lnT>
                      <a:noFill/>
                    </a:lnT>
                    <a:lnB>
                      <a:noFill/>
                    </a:lnB>
                  </a:tcPr>
                </a:tc>
              </a:tr>
              <a:tr h="208993">
                <a:tc>
                  <a:txBody>
                    <a:bodyPr/>
                    <a:lstStyle/>
                    <a:p>
                      <a:pPr algn="l" fontAlgn="b"/>
                      <a:r>
                        <a:rPr lang="en-US" sz="1400" b="0" i="0" u="none" strike="noStrike">
                          <a:solidFill>
                            <a:srgbClr val="000000"/>
                          </a:solidFill>
                          <a:latin typeface="Times New Roman"/>
                        </a:rPr>
                        <a:t> </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err="1">
                          <a:solidFill>
                            <a:srgbClr val="000000"/>
                          </a:solidFill>
                          <a:latin typeface="Times New Roman"/>
                        </a:rPr>
                        <a:t>Mbeya</a:t>
                      </a:r>
                      <a:endParaRPr lang="en-US" sz="1400" b="0" i="0" u="none" strike="noStrike" dirty="0">
                        <a:solidFill>
                          <a:srgbClr val="000000"/>
                        </a:solidFill>
                        <a:latin typeface="Times New Roman"/>
                      </a:endParaRP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rgbClr val="000000"/>
                          </a:solidFill>
                          <a:latin typeface="Times New Roman"/>
                        </a:rPr>
                        <a:t>0.28</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0" i="0" u="none" strike="noStrike" dirty="0">
                          <a:solidFill>
                            <a:srgbClr val="000000"/>
                          </a:solidFill>
                          <a:latin typeface="Times New Roman"/>
                        </a:rPr>
                        <a:t>0.35</a:t>
                      </a:r>
                    </a:p>
                  </a:txBody>
                  <a:tcPr marL="7922" marR="7922" marT="7922"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0" i="0" u="none" strike="noStrike">
                          <a:solidFill>
                            <a:srgbClr val="000000"/>
                          </a:solidFill>
                          <a:latin typeface="Times New Roman"/>
                        </a:rPr>
                        <a:t>0.63</a:t>
                      </a:r>
                    </a:p>
                  </a:txBody>
                  <a:tcPr marL="7922" marR="7922" marT="792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Times New Roman"/>
                        </a:rPr>
                        <a:t>1.29</a:t>
                      </a:r>
                    </a:p>
                  </a:txBody>
                  <a:tcPr marL="7922" marR="7922" marT="7922" marB="0" anchor="ctr">
                    <a:lnL>
                      <a:noFill/>
                    </a:lnL>
                    <a:lnR>
                      <a:noFill/>
                    </a:lnR>
                    <a:lnT>
                      <a:noFill/>
                    </a:lnT>
                    <a:lnB w="6350" cap="flat" cmpd="sng" algn="ctr">
                      <a:solidFill>
                        <a:srgbClr val="000000"/>
                      </a:solidFill>
                      <a:prstDash val="solid"/>
                      <a:round/>
                      <a:headEnd type="none" w="med" len="med"/>
                      <a:tailEnd type="none" w="med" len="med"/>
                    </a:lnB>
                  </a:tcPr>
                </a:tc>
              </a:tr>
              <a:tr h="208993">
                <a:tc>
                  <a:txBody>
                    <a:bodyPr/>
                    <a:lstStyle/>
                    <a:p>
                      <a:pPr algn="l" fontAlgn="b"/>
                      <a:r>
                        <a:rPr lang="en-US" sz="1400" b="0" i="0" u="none" strike="noStrike">
                          <a:solidFill>
                            <a:srgbClr val="000000"/>
                          </a:solidFill>
                          <a:latin typeface="Times New Roman"/>
                        </a:rPr>
                        <a:t>Uganda</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latin typeface="Times New Roman"/>
                        </a:rPr>
                        <a:t>Gulu</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1400" b="0" i="0" u="none" strike="noStrike">
                          <a:solidFill>
                            <a:srgbClr val="000000"/>
                          </a:solidFill>
                          <a:latin typeface="Times New Roman"/>
                        </a:rPr>
                        <a:t>0.31</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sz="1400" b="0" i="0" u="none" strike="noStrike" dirty="0">
                          <a:solidFill>
                            <a:srgbClr val="000000"/>
                          </a:solidFill>
                          <a:latin typeface="Times New Roman"/>
                        </a:rPr>
                        <a:t>0.31</a:t>
                      </a:r>
                    </a:p>
                  </a:txBody>
                  <a:tcPr marL="7922" marR="7922" marT="7922"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sz="1400" b="0" i="0" u="none" strike="noStrike">
                          <a:solidFill>
                            <a:srgbClr val="000000"/>
                          </a:solidFill>
                          <a:latin typeface="Times New Roman"/>
                        </a:rPr>
                        <a:t>0.62</a:t>
                      </a:r>
                    </a:p>
                  </a:txBody>
                  <a:tcPr marL="7922" marR="7922" marT="79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latin typeface="Times New Roman"/>
                        </a:rPr>
                        <a:t>1.92</a:t>
                      </a:r>
                    </a:p>
                  </a:txBody>
                  <a:tcPr marL="7922" marR="7922" marT="7922" marB="0" anchor="ctr">
                    <a:lnL>
                      <a:noFill/>
                    </a:lnL>
                    <a:lnR>
                      <a:noFill/>
                    </a:lnR>
                    <a:lnT w="6350" cap="flat" cmpd="sng" algn="ctr">
                      <a:solidFill>
                        <a:srgbClr val="000000"/>
                      </a:solidFill>
                      <a:prstDash val="solid"/>
                      <a:round/>
                      <a:headEnd type="none" w="med" len="med"/>
                      <a:tailEnd type="none" w="med" len="med"/>
                    </a:lnT>
                    <a:lnB>
                      <a:noFill/>
                    </a:lnB>
                  </a:tcPr>
                </a:tc>
              </a:tr>
              <a:tr h="208993">
                <a:tc>
                  <a:txBody>
                    <a:bodyPr/>
                    <a:lstStyle/>
                    <a:p>
                      <a:pPr algn="l" fontAlgn="b"/>
                      <a:endParaRPr lang="en-US" sz="1400" b="0" i="0" u="none" strike="noStrike">
                        <a:solidFill>
                          <a:srgbClr val="000000"/>
                        </a:solidFill>
                        <a:latin typeface="Times New Roman"/>
                      </a:endParaRPr>
                    </a:p>
                  </a:txBody>
                  <a:tcPr marL="7922" marR="7922" marT="7922" marB="0" anchor="b">
                    <a:lnL>
                      <a:noFill/>
                    </a:lnL>
                    <a:lnR>
                      <a:noFill/>
                    </a:lnR>
                    <a:lnT>
                      <a:noFill/>
                    </a:lnT>
                    <a:lnB>
                      <a:noFill/>
                    </a:lnB>
                  </a:tcPr>
                </a:tc>
                <a:tc>
                  <a:txBody>
                    <a:bodyPr/>
                    <a:lstStyle/>
                    <a:p>
                      <a:pPr algn="l" fontAlgn="b"/>
                      <a:r>
                        <a:rPr lang="en-US" sz="1400" b="0" i="0" u="none" strike="noStrike">
                          <a:solidFill>
                            <a:srgbClr val="000000"/>
                          </a:solidFill>
                          <a:latin typeface="Times New Roman"/>
                        </a:rPr>
                        <a:t>Kampala</a:t>
                      </a:r>
                    </a:p>
                  </a:txBody>
                  <a:tcPr marL="7922" marR="7922" marT="7922" marB="0" anchor="b">
                    <a:lnL>
                      <a:noFill/>
                    </a:lnL>
                    <a:lnR>
                      <a:noFill/>
                    </a:lnR>
                    <a:lnT>
                      <a:noFill/>
                    </a:lnT>
                    <a:lnB>
                      <a:noFill/>
                    </a:lnB>
                  </a:tcPr>
                </a:tc>
                <a:tc>
                  <a:txBody>
                    <a:bodyPr/>
                    <a:lstStyle/>
                    <a:p>
                      <a:pPr algn="ctr" fontAlgn="b"/>
                      <a:r>
                        <a:rPr lang="en-US" sz="1400" b="0" i="0" u="none" strike="noStrike">
                          <a:solidFill>
                            <a:srgbClr val="000000"/>
                          </a:solidFill>
                          <a:latin typeface="Times New Roman"/>
                        </a:rPr>
                        <a:t>0.24</a:t>
                      </a:r>
                    </a:p>
                  </a:txBody>
                  <a:tcPr marL="7922" marR="7922" marT="7922" marB="0" anchor="b">
                    <a:lnL>
                      <a:noFill/>
                    </a:lnL>
                    <a:lnR>
                      <a:noFill/>
                    </a:lnR>
                    <a:lnT>
                      <a:noFill/>
                    </a:lnT>
                    <a:lnB>
                      <a:noFill/>
                    </a:lnB>
                  </a:tcPr>
                </a:tc>
                <a:tc>
                  <a:txBody>
                    <a:bodyPr/>
                    <a:lstStyle/>
                    <a:p>
                      <a:pPr algn="ctr" fontAlgn="ctr"/>
                      <a:r>
                        <a:rPr lang="en-US" sz="1400" b="0" i="0" u="none" strike="noStrike">
                          <a:solidFill>
                            <a:srgbClr val="000000"/>
                          </a:solidFill>
                          <a:latin typeface="Times New Roman"/>
                        </a:rPr>
                        <a:t>0.47</a:t>
                      </a:r>
                    </a:p>
                  </a:txBody>
                  <a:tcPr marL="7922" marR="7922" marT="7922" marB="0" anchor="ctr">
                    <a:lnL>
                      <a:noFill/>
                    </a:lnL>
                    <a:lnR>
                      <a:noFill/>
                    </a:lnR>
                    <a:lnT>
                      <a:noFill/>
                    </a:lnT>
                    <a:lnB>
                      <a:noFill/>
                    </a:lnB>
                  </a:tcPr>
                </a:tc>
                <a:tc>
                  <a:txBody>
                    <a:bodyPr/>
                    <a:lstStyle/>
                    <a:p>
                      <a:pPr algn="ctr" fontAlgn="ctr"/>
                      <a:r>
                        <a:rPr lang="en-US" sz="1400" b="0" i="0" u="none" strike="noStrike">
                          <a:solidFill>
                            <a:srgbClr val="000000"/>
                          </a:solidFill>
                          <a:latin typeface="Times New Roman"/>
                        </a:rPr>
                        <a:t>0.70</a:t>
                      </a:r>
                    </a:p>
                  </a:txBody>
                  <a:tcPr marL="7922" marR="7922" marT="7922" marB="0" anchor="ctr">
                    <a:lnL>
                      <a:noFill/>
                    </a:lnL>
                    <a:lnR>
                      <a:noFill/>
                    </a:lnR>
                    <a:lnT>
                      <a:noFill/>
                    </a:lnT>
                    <a:lnB>
                      <a:noFill/>
                    </a:lnB>
                  </a:tcPr>
                </a:tc>
                <a:tc>
                  <a:txBody>
                    <a:bodyPr/>
                    <a:lstStyle/>
                    <a:p>
                      <a:pPr algn="ctr" fontAlgn="ctr"/>
                      <a:r>
                        <a:rPr lang="en-US" sz="1400" b="0" i="0" u="none" strike="noStrike">
                          <a:solidFill>
                            <a:srgbClr val="000000"/>
                          </a:solidFill>
                          <a:latin typeface="Times New Roman"/>
                        </a:rPr>
                        <a:t>2.04</a:t>
                      </a:r>
                    </a:p>
                  </a:txBody>
                  <a:tcPr marL="7922" marR="7922" marT="7922" marB="0" anchor="ctr">
                    <a:lnL>
                      <a:noFill/>
                    </a:lnL>
                    <a:lnR>
                      <a:noFill/>
                    </a:lnR>
                    <a:lnT>
                      <a:noFill/>
                    </a:lnT>
                    <a:lnB>
                      <a:noFill/>
                    </a:lnB>
                  </a:tcPr>
                </a:tc>
              </a:tr>
              <a:tr h="208993">
                <a:tc>
                  <a:txBody>
                    <a:bodyPr/>
                    <a:lstStyle/>
                    <a:p>
                      <a:pPr algn="l" fontAlgn="b"/>
                      <a:endParaRPr lang="en-US" sz="1400" b="0" i="0" u="none" strike="noStrike">
                        <a:solidFill>
                          <a:srgbClr val="000000"/>
                        </a:solidFill>
                        <a:latin typeface="Times New Roman"/>
                      </a:endParaRPr>
                    </a:p>
                  </a:txBody>
                  <a:tcPr marL="7922" marR="7922" marT="7922" marB="0" anchor="b">
                    <a:lnL>
                      <a:noFill/>
                    </a:lnL>
                    <a:lnR>
                      <a:noFill/>
                    </a:lnR>
                    <a:lnT>
                      <a:noFill/>
                    </a:lnT>
                    <a:lnB>
                      <a:noFill/>
                    </a:lnB>
                  </a:tcPr>
                </a:tc>
                <a:tc>
                  <a:txBody>
                    <a:bodyPr/>
                    <a:lstStyle/>
                    <a:p>
                      <a:pPr algn="l" fontAlgn="b"/>
                      <a:r>
                        <a:rPr lang="en-US" sz="1400" b="0" i="0" u="none" strike="noStrike">
                          <a:solidFill>
                            <a:srgbClr val="000000"/>
                          </a:solidFill>
                          <a:latin typeface="Times New Roman"/>
                        </a:rPr>
                        <a:t>Mbale</a:t>
                      </a:r>
                    </a:p>
                  </a:txBody>
                  <a:tcPr marL="7922" marR="7922" marT="7922" marB="0" anchor="b">
                    <a:lnL>
                      <a:noFill/>
                    </a:lnL>
                    <a:lnR>
                      <a:noFill/>
                    </a:lnR>
                    <a:lnT>
                      <a:noFill/>
                    </a:lnT>
                    <a:lnB>
                      <a:noFill/>
                    </a:lnB>
                  </a:tcPr>
                </a:tc>
                <a:tc>
                  <a:txBody>
                    <a:bodyPr/>
                    <a:lstStyle/>
                    <a:p>
                      <a:pPr algn="ctr" fontAlgn="b"/>
                      <a:r>
                        <a:rPr lang="en-US" sz="1400" b="0" i="0" u="none" strike="noStrike">
                          <a:solidFill>
                            <a:srgbClr val="000000"/>
                          </a:solidFill>
                          <a:latin typeface="Times New Roman"/>
                        </a:rPr>
                        <a:t>0.03</a:t>
                      </a:r>
                    </a:p>
                  </a:txBody>
                  <a:tcPr marL="7922" marR="7922" marT="7922" marB="0" anchor="b">
                    <a:lnL>
                      <a:noFill/>
                    </a:lnL>
                    <a:lnR>
                      <a:noFill/>
                    </a:lnR>
                    <a:lnT>
                      <a:noFill/>
                    </a:lnT>
                    <a:lnB>
                      <a:noFill/>
                    </a:lnB>
                  </a:tcPr>
                </a:tc>
                <a:tc>
                  <a:txBody>
                    <a:bodyPr/>
                    <a:lstStyle/>
                    <a:p>
                      <a:pPr algn="ctr" fontAlgn="ctr"/>
                      <a:r>
                        <a:rPr lang="en-US" sz="1400" b="0" i="0" u="none" strike="noStrike">
                          <a:solidFill>
                            <a:srgbClr val="000000"/>
                          </a:solidFill>
                          <a:latin typeface="Times New Roman"/>
                        </a:rPr>
                        <a:t>0.53</a:t>
                      </a:r>
                    </a:p>
                  </a:txBody>
                  <a:tcPr marL="7922" marR="7922" marT="7922" marB="0" anchor="ctr">
                    <a:lnL>
                      <a:noFill/>
                    </a:lnL>
                    <a:lnR>
                      <a:noFill/>
                    </a:lnR>
                    <a:lnT>
                      <a:noFill/>
                    </a:lnT>
                    <a:lnB>
                      <a:noFill/>
                    </a:lnB>
                  </a:tcPr>
                </a:tc>
                <a:tc>
                  <a:txBody>
                    <a:bodyPr/>
                    <a:lstStyle/>
                    <a:p>
                      <a:pPr algn="ctr" fontAlgn="ctr"/>
                      <a:r>
                        <a:rPr lang="en-US" sz="1400" b="0" i="0" u="none" strike="noStrike">
                          <a:solidFill>
                            <a:srgbClr val="000000"/>
                          </a:solidFill>
                          <a:latin typeface="Times New Roman"/>
                        </a:rPr>
                        <a:t>0.56</a:t>
                      </a:r>
                    </a:p>
                  </a:txBody>
                  <a:tcPr marL="7922" marR="7922" marT="7922" marB="0" anchor="ctr">
                    <a:lnL>
                      <a:noFill/>
                    </a:lnL>
                    <a:lnR>
                      <a:noFill/>
                    </a:lnR>
                    <a:lnT>
                      <a:noFill/>
                    </a:lnT>
                    <a:lnB>
                      <a:noFill/>
                    </a:lnB>
                  </a:tcPr>
                </a:tc>
                <a:tc>
                  <a:txBody>
                    <a:bodyPr/>
                    <a:lstStyle/>
                    <a:p>
                      <a:pPr algn="ctr" fontAlgn="ctr"/>
                      <a:r>
                        <a:rPr lang="en-US" sz="1400" b="0" i="0" u="none" strike="noStrike">
                          <a:solidFill>
                            <a:srgbClr val="000000"/>
                          </a:solidFill>
                          <a:latin typeface="Times New Roman"/>
                        </a:rPr>
                        <a:t>1.42</a:t>
                      </a:r>
                    </a:p>
                  </a:txBody>
                  <a:tcPr marL="7922" marR="7922" marT="7922" marB="0" anchor="ctr">
                    <a:lnL>
                      <a:noFill/>
                    </a:lnL>
                    <a:lnR>
                      <a:noFill/>
                    </a:lnR>
                    <a:lnT>
                      <a:noFill/>
                    </a:lnT>
                    <a:lnB>
                      <a:noFill/>
                    </a:lnB>
                  </a:tcPr>
                </a:tc>
              </a:tr>
              <a:tr h="208993">
                <a:tc>
                  <a:txBody>
                    <a:bodyPr/>
                    <a:lstStyle/>
                    <a:p>
                      <a:pPr algn="l" fontAlgn="b"/>
                      <a:r>
                        <a:rPr lang="en-US" sz="1400" b="0" i="0" u="none" strike="noStrike">
                          <a:solidFill>
                            <a:srgbClr val="000000"/>
                          </a:solidFill>
                          <a:latin typeface="Times New Roman"/>
                        </a:rPr>
                        <a:t> </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err="1">
                          <a:solidFill>
                            <a:srgbClr val="000000"/>
                          </a:solidFill>
                          <a:latin typeface="Times New Roman"/>
                        </a:rPr>
                        <a:t>Mbarara</a:t>
                      </a:r>
                      <a:endParaRPr lang="en-US" sz="1400" b="0" i="0" u="none" strike="noStrike" dirty="0">
                        <a:solidFill>
                          <a:srgbClr val="000000"/>
                        </a:solidFill>
                        <a:latin typeface="Times New Roman"/>
                      </a:endParaRP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rgbClr val="000000"/>
                          </a:solidFill>
                          <a:latin typeface="Times New Roman"/>
                        </a:rPr>
                        <a:t>0.40</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0" i="0" u="none" strike="noStrike" dirty="0">
                          <a:solidFill>
                            <a:srgbClr val="000000"/>
                          </a:solidFill>
                          <a:latin typeface="Times New Roman"/>
                        </a:rPr>
                        <a:t>0.23</a:t>
                      </a:r>
                    </a:p>
                  </a:txBody>
                  <a:tcPr marL="7922" marR="7922" marT="7922"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0" i="0" u="none" strike="noStrike">
                          <a:solidFill>
                            <a:srgbClr val="000000"/>
                          </a:solidFill>
                          <a:latin typeface="Times New Roman"/>
                        </a:rPr>
                        <a:t>0.63</a:t>
                      </a:r>
                    </a:p>
                  </a:txBody>
                  <a:tcPr marL="7922" marR="7922" marT="792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Times New Roman"/>
                        </a:rPr>
                        <a:t>2.05</a:t>
                      </a:r>
                    </a:p>
                  </a:txBody>
                  <a:tcPr marL="7922" marR="7922" marT="7922"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93871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52400" y="990600"/>
            <a:ext cx="8229600" cy="5570738"/>
          </a:xfrm>
        </p:spPr>
        <p:txBody>
          <a:bodyPr>
            <a:normAutofit/>
          </a:bodyPr>
          <a:lstStyle/>
          <a:p>
            <a:pPr marL="0" indent="0">
              <a:lnSpc>
                <a:spcPct val="90000"/>
              </a:lnSpc>
              <a:spcBef>
                <a:spcPts val="0"/>
              </a:spcBef>
              <a:spcAft>
                <a:spcPts val="0"/>
              </a:spcAft>
              <a:buNone/>
            </a:pPr>
            <a:r>
              <a:rPr lang="en-US" altLang="ja-JP" sz="2800" dirty="0" smtClean="0">
                <a:latin typeface="Calibri" pitchFamily="34" charset="0"/>
              </a:rPr>
              <a:t>Adjustment is considerably faster to oil price shocks</a:t>
            </a:r>
            <a:endParaRPr lang="en-US" altLang="ja-JP" sz="2800" dirty="0">
              <a:latin typeface="Calibri" pitchFamily="34" charset="0"/>
            </a:endParaRPr>
          </a:p>
          <a:p>
            <a:pPr>
              <a:lnSpc>
                <a:spcPct val="90000"/>
              </a:lnSpc>
              <a:spcAft>
                <a:spcPts val="1200"/>
              </a:spcAft>
              <a:buFontTx/>
              <a:buChar char="-"/>
            </a:pPr>
            <a:endParaRPr lang="en-US" altLang="ja-JP" sz="2800" dirty="0" smtClean="0">
              <a:latin typeface="Calibri" pitchFamily="34" charset="0"/>
            </a:endParaRPr>
          </a:p>
        </p:txBody>
      </p:sp>
      <p:sp>
        <p:nvSpPr>
          <p:cNvPr id="5" name="Rectangle 2"/>
          <p:cNvSpPr txBox="1">
            <a:spLocks noChangeArrowheads="1"/>
          </p:cNvSpPr>
          <p:nvPr/>
        </p:nvSpPr>
        <p:spPr bwMode="auto">
          <a:xfrm>
            <a:off x="3657600" y="-76200"/>
            <a:ext cx="5257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sz="4000" dirty="0" smtClean="0">
                <a:solidFill>
                  <a:schemeClr val="bg1"/>
                </a:solidFill>
                <a:latin typeface="Calibri" pitchFamily="34" charset="0"/>
              </a:rPr>
              <a:t>Summary Discussion</a:t>
            </a:r>
            <a:endParaRPr lang="en-US" altLang="ja-JP" sz="4000" dirty="0" smtClean="0">
              <a:latin typeface="Calibri" pitchFamily="34" charset="0"/>
            </a:endParaRPr>
          </a:p>
        </p:txBody>
      </p:sp>
      <p:graphicFrame>
        <p:nvGraphicFramePr>
          <p:cNvPr id="6" name="Table 5"/>
          <p:cNvGraphicFramePr>
            <a:graphicFrameLocks noGrp="1"/>
          </p:cNvGraphicFramePr>
          <p:nvPr/>
        </p:nvGraphicFramePr>
        <p:xfrm>
          <a:off x="152400" y="1371600"/>
          <a:ext cx="8610602" cy="5379204"/>
        </p:xfrm>
        <a:graphic>
          <a:graphicData uri="http://schemas.openxmlformats.org/drawingml/2006/table">
            <a:tbl>
              <a:tblPr/>
              <a:tblGrid>
                <a:gridCol w="834968"/>
                <a:gridCol w="1478588"/>
                <a:gridCol w="834968"/>
                <a:gridCol w="834968"/>
                <a:gridCol w="139162"/>
                <a:gridCol w="834968"/>
                <a:gridCol w="834968"/>
                <a:gridCol w="156556"/>
                <a:gridCol w="1252450"/>
                <a:gridCol w="156556"/>
                <a:gridCol w="1252450"/>
              </a:tblGrid>
              <a:tr h="235926">
                <a:tc gridSpan="11">
                  <a:txBody>
                    <a:bodyPr/>
                    <a:lstStyle/>
                    <a:p>
                      <a:pPr algn="ctr" fontAlgn="b"/>
                      <a:r>
                        <a:rPr lang="en-US" sz="1550" b="0" i="0" u="none" strike="noStrike" dirty="0">
                          <a:solidFill>
                            <a:srgbClr val="000000"/>
                          </a:solidFill>
                          <a:latin typeface="Times New Roman"/>
                        </a:rPr>
                        <a:t>Table 14. Speed of adjustment to global price increases (months)</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412">
                <a:tc>
                  <a:txBody>
                    <a:bodyPr/>
                    <a:lstStyle/>
                    <a:p>
                      <a:pPr algn="l" fontAlgn="ctr"/>
                      <a:endParaRPr lang="en-US" sz="1550" b="0" i="0" u="none" strike="noStrike">
                        <a:solidFill>
                          <a:srgbClr val="000000"/>
                        </a:solidFill>
                        <a:latin typeface="Times New Roman"/>
                      </a:endParaRPr>
                    </a:p>
                  </a:txBody>
                  <a:tcPr marL="8684" marR="8684" marT="868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550" b="0" i="0" u="none" strike="noStrike">
                        <a:solidFill>
                          <a:srgbClr val="000000"/>
                        </a:solidFill>
                        <a:latin typeface="Times New Roman"/>
                      </a:endParaRPr>
                    </a:p>
                  </a:txBody>
                  <a:tcPr marL="8684" marR="8684" marT="8684"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1550" b="0" i="0" u="none" strike="noStrike">
                          <a:solidFill>
                            <a:srgbClr val="000000"/>
                          </a:solidFill>
                          <a:latin typeface="Times New Roman"/>
                        </a:rPr>
                        <a:t>Fuel</a:t>
                      </a:r>
                    </a:p>
                  </a:txBody>
                  <a:tcPr marL="8684" marR="8684" marT="868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ctr"/>
                      <a:endParaRPr lang="en-US" sz="1550" b="0" i="0" u="none" strike="noStrike">
                        <a:solidFill>
                          <a:srgbClr val="000000"/>
                        </a:solidFill>
                        <a:latin typeface="Times New Roman"/>
                      </a:endParaRPr>
                    </a:p>
                  </a:txBody>
                  <a:tcPr marL="8684" marR="8684" marT="8684"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1550" b="0" i="0" u="none" strike="noStrike">
                          <a:solidFill>
                            <a:srgbClr val="000000"/>
                          </a:solidFill>
                          <a:latin typeface="Times New Roman"/>
                        </a:rPr>
                        <a:t>Maize</a:t>
                      </a:r>
                    </a:p>
                  </a:txBody>
                  <a:tcPr marL="8684" marR="8684" marT="868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ctr"/>
                      <a:endParaRPr lang="en-US" sz="1550" b="0" i="0" u="none" strike="noStrike">
                        <a:solidFill>
                          <a:srgbClr val="000000"/>
                        </a:solidFill>
                        <a:latin typeface="Times New Roman"/>
                      </a:endParaRPr>
                    </a:p>
                  </a:txBody>
                  <a:tcPr marL="8684" marR="8684" marT="8684" marB="0" anchor="ctr">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550" b="0" i="0" u="none" strike="noStrike" dirty="0">
                          <a:solidFill>
                            <a:srgbClr val="000000"/>
                          </a:solidFill>
                          <a:latin typeface="Times New Roman"/>
                        </a:rPr>
                        <a:t>Maize</a:t>
                      </a:r>
                    </a:p>
                  </a:txBody>
                  <a:tcPr marL="8684" marR="8684" marT="8684" marB="0" anchor="ctr">
                    <a:lnL w="38100" cap="flat" cmpd="sng" algn="ctr">
                      <a:solidFill>
                        <a:srgbClr val="FF0000"/>
                      </a:solidFill>
                      <a:prstDash val="solid"/>
                      <a:round/>
                      <a:headEnd type="none" w="med" len="med"/>
                      <a:tailEnd type="none" w="med" len="med"/>
                    </a:lnL>
                    <a:lnR>
                      <a:noFill/>
                    </a:lnR>
                    <a:lnT w="38100" cap="flat" cmpd="sng" algn="ctr">
                      <a:solidFill>
                        <a:srgbClr val="FF0000"/>
                      </a:solidFill>
                      <a:prstDash val="solid"/>
                      <a:round/>
                      <a:headEnd type="none" w="med" len="med"/>
                      <a:tailEnd type="none" w="med" len="med"/>
                    </a:lnT>
                    <a:lnB>
                      <a:noFill/>
                    </a:lnB>
                  </a:tcPr>
                </a:tc>
                <a:tc>
                  <a:txBody>
                    <a:bodyPr/>
                    <a:lstStyle/>
                    <a:p>
                      <a:pPr algn="ctr" fontAlgn="ctr"/>
                      <a:endParaRPr lang="en-US" sz="1550" b="0" i="0" u="none" strike="noStrike">
                        <a:solidFill>
                          <a:srgbClr val="000000"/>
                        </a:solidFill>
                        <a:latin typeface="Times New Roman"/>
                      </a:endParaRPr>
                    </a:p>
                  </a:txBody>
                  <a:tcPr marL="8684" marR="8684" marT="8684" marB="0" anchor="ctr">
                    <a:lnL>
                      <a:noFill/>
                    </a:lnL>
                    <a:lnR>
                      <a:noFill/>
                    </a:lnR>
                    <a:lnT w="38100" cap="flat" cmpd="sng" algn="ctr">
                      <a:solidFill>
                        <a:srgbClr val="FF0000"/>
                      </a:solidFill>
                      <a:prstDash val="solid"/>
                      <a:round/>
                      <a:headEnd type="none" w="med" len="med"/>
                      <a:tailEnd type="none" w="med" len="med"/>
                    </a:lnT>
                    <a:lnB>
                      <a:noFill/>
                    </a:lnB>
                  </a:tcPr>
                </a:tc>
                <a:tc>
                  <a:txBody>
                    <a:bodyPr/>
                    <a:lstStyle/>
                    <a:p>
                      <a:pPr algn="ctr" fontAlgn="ctr"/>
                      <a:r>
                        <a:rPr lang="en-US" sz="1550" b="0" i="0" u="none" strike="noStrike">
                          <a:solidFill>
                            <a:srgbClr val="000000"/>
                          </a:solidFill>
                          <a:latin typeface="Times New Roman"/>
                        </a:rPr>
                        <a:t>Fuel-Maize</a:t>
                      </a:r>
                    </a:p>
                  </a:txBody>
                  <a:tcPr marL="8684" marR="8684" marT="8684" marB="0" anchor="ctr">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a:noFill/>
                    </a:lnB>
                  </a:tcPr>
                </a:tc>
              </a:tr>
              <a:tr h="451338">
                <a:tc>
                  <a:txBody>
                    <a:bodyPr/>
                    <a:lstStyle/>
                    <a:p>
                      <a:pPr algn="ctr" fontAlgn="ctr"/>
                      <a:endParaRPr lang="en-US" sz="1550" b="0" i="0" u="none" strike="noStrike" dirty="0">
                        <a:solidFill>
                          <a:srgbClr val="000000"/>
                        </a:solidFill>
                        <a:latin typeface="Times New Roman"/>
                      </a:endParaRPr>
                    </a:p>
                  </a:txBody>
                  <a:tcPr marL="8684" marR="8684" marT="8684" marB="0" anchor="ctr">
                    <a:lnL>
                      <a:noFill/>
                    </a:lnL>
                    <a:lnR>
                      <a:noFill/>
                    </a:lnR>
                    <a:lnT>
                      <a:noFill/>
                    </a:lnT>
                    <a:lnB>
                      <a:noFill/>
                    </a:lnB>
                  </a:tcPr>
                </a:tc>
                <a:tc>
                  <a:txBody>
                    <a:bodyPr/>
                    <a:lstStyle/>
                    <a:p>
                      <a:pPr algn="ctr" fontAlgn="ctr"/>
                      <a:endParaRPr lang="en-US" sz="1550" b="0" i="0" u="none" strike="noStrike">
                        <a:solidFill>
                          <a:srgbClr val="000000"/>
                        </a:solidFill>
                        <a:latin typeface="Times New Roman"/>
                      </a:endParaRPr>
                    </a:p>
                  </a:txBody>
                  <a:tcPr marL="8684" marR="8684" marT="8684" marB="0" anchor="ctr">
                    <a:lnL>
                      <a:noFill/>
                    </a:lnL>
                    <a:lnR>
                      <a:noFill/>
                    </a:lnR>
                    <a:lnT>
                      <a:noFill/>
                    </a:lnT>
                    <a:lnB>
                      <a:noFill/>
                    </a:lnB>
                  </a:tcPr>
                </a:tc>
                <a:tc>
                  <a:txBody>
                    <a:bodyPr/>
                    <a:lstStyle/>
                    <a:p>
                      <a:pPr algn="ctr" fontAlgn="ctr"/>
                      <a:r>
                        <a:rPr lang="en-US" sz="1550" b="0" i="0" u="none" strike="noStrike">
                          <a:solidFill>
                            <a:srgbClr val="000000"/>
                          </a:solidFill>
                          <a:latin typeface="Times New Roman"/>
                        </a:rPr>
                        <a:t>Global-POE</a:t>
                      </a:r>
                    </a:p>
                  </a:txBody>
                  <a:tcPr marL="8684" marR="8684" marT="868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550" b="0" i="0" u="none" strike="noStrike">
                          <a:solidFill>
                            <a:srgbClr val="000000"/>
                          </a:solidFill>
                          <a:latin typeface="Times New Roman"/>
                        </a:rPr>
                        <a:t>POE-local</a:t>
                      </a:r>
                    </a:p>
                  </a:txBody>
                  <a:tcPr marL="8684" marR="8684" marT="868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550" b="0" i="0" u="none" strike="noStrike">
                        <a:solidFill>
                          <a:srgbClr val="000000"/>
                        </a:solidFill>
                        <a:latin typeface="Times New Roman"/>
                      </a:endParaRPr>
                    </a:p>
                  </a:txBody>
                  <a:tcPr marL="8684" marR="8684" marT="8684" marB="0" anchor="ctr">
                    <a:lnL>
                      <a:noFill/>
                    </a:lnL>
                    <a:lnR>
                      <a:noFill/>
                    </a:lnR>
                    <a:lnT>
                      <a:noFill/>
                    </a:lnT>
                    <a:lnB>
                      <a:noFill/>
                    </a:lnB>
                  </a:tcPr>
                </a:tc>
                <a:tc>
                  <a:txBody>
                    <a:bodyPr/>
                    <a:lstStyle/>
                    <a:p>
                      <a:pPr algn="ctr" fontAlgn="ctr"/>
                      <a:r>
                        <a:rPr lang="en-US" sz="1550" b="0" i="0" u="none" strike="noStrike">
                          <a:solidFill>
                            <a:srgbClr val="000000"/>
                          </a:solidFill>
                          <a:latin typeface="Times New Roman"/>
                        </a:rPr>
                        <a:t>Global-POE</a:t>
                      </a:r>
                    </a:p>
                  </a:txBody>
                  <a:tcPr marL="8684" marR="8684" marT="868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550" b="0" i="0" u="none" strike="noStrike">
                          <a:solidFill>
                            <a:srgbClr val="000000"/>
                          </a:solidFill>
                          <a:latin typeface="Times New Roman"/>
                        </a:rPr>
                        <a:t>POE-local</a:t>
                      </a:r>
                    </a:p>
                  </a:txBody>
                  <a:tcPr marL="8684" marR="8684" marT="868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550" b="0" i="0" u="none" strike="noStrike">
                        <a:solidFill>
                          <a:srgbClr val="000000"/>
                        </a:solidFill>
                        <a:latin typeface="Times New Roman"/>
                      </a:endParaRPr>
                    </a:p>
                  </a:txBody>
                  <a:tcPr marL="8684" marR="8684" marT="8684" marB="0" anchor="ctr">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ctr"/>
                      <a:r>
                        <a:rPr lang="en-US" sz="1550" b="0" i="0" u="none" strike="noStrike" dirty="0">
                          <a:solidFill>
                            <a:srgbClr val="000000"/>
                          </a:solidFill>
                          <a:latin typeface="Times New Roman"/>
                        </a:rPr>
                        <a:t>Global-local</a:t>
                      </a:r>
                    </a:p>
                  </a:txBody>
                  <a:tcPr marL="8684" marR="8684" marT="8684" marB="0" anchor="ctr">
                    <a:lnL w="38100" cap="flat" cmpd="sng" algn="ctr">
                      <a:solidFill>
                        <a:srgbClr val="FF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550" b="0" i="0" u="none" strike="noStrike">
                        <a:solidFill>
                          <a:srgbClr val="000000"/>
                        </a:solidFill>
                        <a:latin typeface="Times New Roman"/>
                      </a:endParaRPr>
                    </a:p>
                  </a:txBody>
                  <a:tcPr marL="8684" marR="8684" marT="8684" marB="0" anchor="ctr">
                    <a:lnL>
                      <a:noFill/>
                    </a:lnL>
                    <a:lnR>
                      <a:noFill/>
                    </a:lnR>
                    <a:lnT>
                      <a:noFill/>
                    </a:lnT>
                    <a:lnB>
                      <a:noFill/>
                    </a:lnB>
                  </a:tcPr>
                </a:tc>
                <a:tc>
                  <a:txBody>
                    <a:bodyPr/>
                    <a:lstStyle/>
                    <a:p>
                      <a:pPr algn="ctr" fontAlgn="ctr"/>
                      <a:r>
                        <a:rPr lang="en-US" sz="1550" b="0" i="0" u="none" strike="noStrike">
                          <a:solidFill>
                            <a:srgbClr val="000000"/>
                          </a:solidFill>
                          <a:latin typeface="Times New Roman"/>
                        </a:rPr>
                        <a:t>Global-local</a:t>
                      </a:r>
                    </a:p>
                  </a:txBody>
                  <a:tcPr marL="8684" marR="8684" marT="8684" marB="0" anchor="ctr">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5926">
                <a:tc>
                  <a:txBody>
                    <a:bodyPr/>
                    <a:lstStyle/>
                    <a:p>
                      <a:pPr algn="l" fontAlgn="ctr"/>
                      <a:r>
                        <a:rPr lang="en-US" sz="1550" b="0" i="0" u="none" strike="noStrike">
                          <a:solidFill>
                            <a:srgbClr val="000000"/>
                          </a:solidFill>
                          <a:latin typeface="Times New Roman"/>
                        </a:rPr>
                        <a:t>Country</a:t>
                      </a:r>
                    </a:p>
                  </a:txBody>
                  <a:tcPr marL="8684" marR="8684" marT="868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550" b="0" i="0" u="none" strike="noStrike">
                          <a:solidFill>
                            <a:srgbClr val="000000"/>
                          </a:solidFill>
                          <a:latin typeface="Times New Roman"/>
                        </a:rPr>
                        <a:t>Market</a:t>
                      </a:r>
                    </a:p>
                  </a:txBody>
                  <a:tcPr marL="8684" marR="8684" marT="868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550" b="0" i="0" u="none" strike="noStrike">
                          <a:solidFill>
                            <a:srgbClr val="000000"/>
                          </a:solidFill>
                          <a:latin typeface="Times New Roman"/>
                        </a:rPr>
                        <a:t>(1)</a:t>
                      </a:r>
                    </a:p>
                  </a:txBody>
                  <a:tcPr marL="8684" marR="8684" marT="86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50" b="0" i="0" u="none" strike="noStrike">
                          <a:solidFill>
                            <a:srgbClr val="000000"/>
                          </a:solidFill>
                          <a:latin typeface="Times New Roman"/>
                        </a:rPr>
                        <a:t>(2)</a:t>
                      </a:r>
                    </a:p>
                  </a:txBody>
                  <a:tcPr marL="8684" marR="8684" marT="86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50" b="0" i="0" u="none" strike="noStrike">
                          <a:solidFill>
                            <a:srgbClr val="000000"/>
                          </a:solidFill>
                          <a:latin typeface="Times New Roman"/>
                        </a:rPr>
                        <a:t> </a:t>
                      </a:r>
                    </a:p>
                  </a:txBody>
                  <a:tcPr marL="8684" marR="8684" marT="868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550" b="0" i="0" u="none" strike="noStrike">
                          <a:solidFill>
                            <a:srgbClr val="000000"/>
                          </a:solidFill>
                          <a:latin typeface="Times New Roman"/>
                        </a:rPr>
                        <a:t>(3)</a:t>
                      </a:r>
                    </a:p>
                  </a:txBody>
                  <a:tcPr marL="8684" marR="8684" marT="86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50" b="0" i="0" u="none" strike="noStrike">
                          <a:solidFill>
                            <a:srgbClr val="000000"/>
                          </a:solidFill>
                          <a:latin typeface="Times New Roman"/>
                        </a:rPr>
                        <a:t>(4)</a:t>
                      </a:r>
                    </a:p>
                  </a:txBody>
                  <a:tcPr marL="8684" marR="8684" marT="86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50" b="0" i="0" u="none" strike="noStrike">
                          <a:solidFill>
                            <a:srgbClr val="000000"/>
                          </a:solidFill>
                          <a:latin typeface="Times New Roman"/>
                        </a:rPr>
                        <a:t> </a:t>
                      </a:r>
                    </a:p>
                  </a:txBody>
                  <a:tcPr marL="8684" marR="8684" marT="8684" marB="0" anchor="ctr">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550" b="0" i="0" u="none" strike="noStrike">
                          <a:solidFill>
                            <a:srgbClr val="000000"/>
                          </a:solidFill>
                          <a:latin typeface="Times New Roman"/>
                        </a:rPr>
                        <a:t>(3) + (4)</a:t>
                      </a:r>
                    </a:p>
                  </a:txBody>
                  <a:tcPr marL="8684" marR="8684" marT="8684" marB="0" anchor="ctr">
                    <a:lnL w="38100"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50" b="0" i="0" u="none" strike="noStrike">
                          <a:solidFill>
                            <a:srgbClr val="000000"/>
                          </a:solidFill>
                          <a:latin typeface="Times New Roman"/>
                        </a:rPr>
                        <a:t> </a:t>
                      </a:r>
                    </a:p>
                  </a:txBody>
                  <a:tcPr marL="8684" marR="8684" marT="868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550" b="0" i="0" u="none" strike="noStrike">
                          <a:solidFill>
                            <a:srgbClr val="000000"/>
                          </a:solidFill>
                          <a:latin typeface="Times New Roman"/>
                        </a:rPr>
                        <a:t>(1) + (2) + (4)</a:t>
                      </a:r>
                    </a:p>
                  </a:txBody>
                  <a:tcPr marL="8684" marR="8684" marT="8684" marB="0" anchor="ctr">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412">
                <a:tc>
                  <a:txBody>
                    <a:bodyPr/>
                    <a:lstStyle/>
                    <a:p>
                      <a:pPr algn="l" fontAlgn="b"/>
                      <a:r>
                        <a:rPr lang="en-US" sz="1550" b="0" i="0" u="none" strike="noStrike">
                          <a:solidFill>
                            <a:srgbClr val="000000"/>
                          </a:solidFill>
                          <a:latin typeface="Times New Roman"/>
                        </a:rPr>
                        <a:t>Ethiopia</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50" b="0" i="0" u="none" strike="noStrike">
                          <a:solidFill>
                            <a:srgbClr val="000000"/>
                          </a:solidFill>
                          <a:latin typeface="Times New Roman"/>
                        </a:rPr>
                        <a:t>Addis Ababa</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5.3</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16.1</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dirty="0">
                          <a:solidFill>
                            <a:srgbClr val="000000"/>
                          </a:solidFill>
                          <a:latin typeface="Times New Roman"/>
                        </a:rPr>
                        <a:t>16.1</a:t>
                      </a:r>
                    </a:p>
                  </a:txBody>
                  <a:tcPr marL="8684" marR="8684" marT="8684" marB="0" anchor="b">
                    <a:lnL w="38100"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5.3</a:t>
                      </a:r>
                    </a:p>
                  </a:txBody>
                  <a:tcPr marL="8684" marR="8684" marT="8684"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5412">
                <a:tc>
                  <a:txBody>
                    <a:bodyPr/>
                    <a:lstStyle/>
                    <a:p>
                      <a:pPr algn="l"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l" fontAlgn="b"/>
                      <a:r>
                        <a:rPr lang="en-US" sz="1550" b="0" i="0" u="none" strike="noStrike">
                          <a:solidFill>
                            <a:srgbClr val="000000"/>
                          </a:solidFill>
                          <a:latin typeface="Times New Roman"/>
                        </a:rPr>
                        <a:t>Bahir Dar</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5.3</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1.5</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16.1</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1.1</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550" b="0" i="0" u="none" strike="noStrike" dirty="0">
                          <a:solidFill>
                            <a:srgbClr val="000000"/>
                          </a:solidFill>
                          <a:latin typeface="Times New Roman"/>
                        </a:rPr>
                        <a:t>17.2</a:t>
                      </a:r>
                    </a:p>
                  </a:txBody>
                  <a:tcPr marL="8684" marR="8684" marT="8684"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7.9</a:t>
                      </a: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r>
              <a:tr h="215412">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l" fontAlgn="b"/>
                      <a:r>
                        <a:rPr lang="en-US" sz="1550" b="0" i="0" u="none" strike="noStrike">
                          <a:solidFill>
                            <a:srgbClr val="000000"/>
                          </a:solidFill>
                          <a:latin typeface="Times New Roman"/>
                        </a:rPr>
                        <a:t>Dire Dawa</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5.3</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2.3</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16.1</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1.3</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550" b="0" i="0" u="none" strike="noStrike" dirty="0">
                          <a:solidFill>
                            <a:srgbClr val="000000"/>
                          </a:solidFill>
                          <a:latin typeface="Times New Roman"/>
                        </a:rPr>
                        <a:t>17.4</a:t>
                      </a:r>
                    </a:p>
                  </a:txBody>
                  <a:tcPr marL="8684" marR="8684" marT="8684"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8.9</a:t>
                      </a: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r>
              <a:tr h="215412">
                <a:tc>
                  <a:txBody>
                    <a:bodyPr/>
                    <a:lstStyle/>
                    <a:p>
                      <a:pPr algn="l" fontAlgn="b"/>
                      <a:r>
                        <a:rPr lang="en-US" sz="1550" b="0" i="0" u="none" strike="noStrike">
                          <a:solidFill>
                            <a:srgbClr val="000000"/>
                          </a:solidFill>
                          <a:latin typeface="Times New Roman"/>
                        </a:rPr>
                        <a:t> </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50" b="0" i="0" u="none" strike="noStrike">
                          <a:solidFill>
                            <a:srgbClr val="000000"/>
                          </a:solidFill>
                          <a:latin typeface="Times New Roman"/>
                        </a:rPr>
                        <a:t>M'ekele</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5.3</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1.7</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 </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16.1</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3.5</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 </a:t>
                      </a:r>
                    </a:p>
                  </a:txBody>
                  <a:tcPr marL="8684" marR="8684" marT="8684"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19.6</a:t>
                      </a:r>
                    </a:p>
                  </a:txBody>
                  <a:tcPr marL="8684" marR="8684" marT="8684" marB="0" anchor="b">
                    <a:lnL w="38100" cap="flat" cmpd="sng" algn="ctr">
                      <a:solidFill>
                        <a:srgbClr val="FF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 </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10.5</a:t>
                      </a:r>
                    </a:p>
                  </a:txBody>
                  <a:tcPr marL="8684" marR="8684" marT="8684"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5412">
                <a:tc>
                  <a:txBody>
                    <a:bodyPr/>
                    <a:lstStyle/>
                    <a:p>
                      <a:pPr algn="l" fontAlgn="b"/>
                      <a:r>
                        <a:rPr lang="en-US" sz="1550" b="0" i="0" u="none" strike="noStrike">
                          <a:solidFill>
                            <a:srgbClr val="000000"/>
                          </a:solidFill>
                          <a:latin typeface="Times New Roman"/>
                        </a:rPr>
                        <a:t>Kenya</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50" b="0" i="0" u="none" strike="noStrike">
                          <a:solidFill>
                            <a:srgbClr val="000000"/>
                          </a:solidFill>
                          <a:latin typeface="Times New Roman"/>
                        </a:rPr>
                        <a:t>Kisumu</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7.1</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9.2</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21.3</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dirty="0">
                          <a:solidFill>
                            <a:srgbClr val="000000"/>
                          </a:solidFill>
                          <a:latin typeface="Times New Roman"/>
                        </a:rPr>
                        <a:t>1.9</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23.2</a:t>
                      </a:r>
                    </a:p>
                  </a:txBody>
                  <a:tcPr marL="8684" marR="8684" marT="8684" marB="0" anchor="b">
                    <a:lnL w="38100"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dirty="0">
                          <a:solidFill>
                            <a:srgbClr val="000000"/>
                          </a:solidFill>
                          <a:latin typeface="Times New Roman"/>
                        </a:rPr>
                        <a:t>18.2</a:t>
                      </a:r>
                    </a:p>
                  </a:txBody>
                  <a:tcPr marL="8684" marR="8684" marT="8684"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5412">
                <a:tc>
                  <a:txBody>
                    <a:bodyPr/>
                    <a:lstStyle/>
                    <a:p>
                      <a:pPr algn="l"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l" fontAlgn="b"/>
                      <a:r>
                        <a:rPr lang="en-US" sz="1550" b="0" i="0" u="none" strike="noStrike">
                          <a:solidFill>
                            <a:srgbClr val="000000"/>
                          </a:solidFill>
                          <a:latin typeface="Times New Roman"/>
                        </a:rPr>
                        <a:t>Mombasa</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7.1</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21.3</a:t>
                      </a:r>
                    </a:p>
                  </a:txBody>
                  <a:tcPr marL="8684" marR="8684" marT="8684" marB="0" anchor="b">
                    <a:lnL>
                      <a:noFill/>
                    </a:lnL>
                    <a:lnR>
                      <a:noFill/>
                    </a:lnR>
                    <a:lnT>
                      <a:noFill/>
                    </a:lnT>
                    <a:lnB>
                      <a:noFill/>
                    </a:lnB>
                  </a:tcPr>
                </a:tc>
                <a:tc>
                  <a:txBody>
                    <a:bodyPr/>
                    <a:lstStyle/>
                    <a:p>
                      <a:pPr algn="ctr" fontAlgn="b"/>
                      <a:endParaRPr lang="en-US" sz="1550" b="0" i="0" u="none" strike="noStrike" dirty="0">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550" b="0" i="0" u="none" strike="noStrike">
                          <a:solidFill>
                            <a:srgbClr val="000000"/>
                          </a:solidFill>
                          <a:latin typeface="Times New Roman"/>
                        </a:rPr>
                        <a:t>21.3</a:t>
                      </a:r>
                    </a:p>
                  </a:txBody>
                  <a:tcPr marL="8684" marR="8684" marT="8684"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dirty="0">
                          <a:solidFill>
                            <a:srgbClr val="000000"/>
                          </a:solidFill>
                          <a:latin typeface="Times New Roman"/>
                        </a:rPr>
                        <a:t>7.1</a:t>
                      </a: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r>
              <a:tr h="215412">
                <a:tc>
                  <a:txBody>
                    <a:bodyPr/>
                    <a:lstStyle/>
                    <a:p>
                      <a:pPr algn="l"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l" fontAlgn="b"/>
                      <a:r>
                        <a:rPr lang="en-US" sz="1550" b="0" i="0" u="none" strike="noStrike">
                          <a:solidFill>
                            <a:srgbClr val="000000"/>
                          </a:solidFill>
                          <a:latin typeface="Times New Roman"/>
                        </a:rPr>
                        <a:t>Nairobi</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7.1</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4.5</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21.3</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2.1</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550" b="0" i="0" u="none" strike="noStrike">
                          <a:solidFill>
                            <a:srgbClr val="000000"/>
                          </a:solidFill>
                          <a:latin typeface="Times New Roman"/>
                        </a:rPr>
                        <a:t>23.4</a:t>
                      </a:r>
                    </a:p>
                  </a:txBody>
                  <a:tcPr marL="8684" marR="8684" marT="8684"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13.8</a:t>
                      </a: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r>
              <a:tr h="215412">
                <a:tc>
                  <a:txBody>
                    <a:bodyPr/>
                    <a:lstStyle/>
                    <a:p>
                      <a:pPr algn="ctr" fontAlgn="b"/>
                      <a:r>
                        <a:rPr lang="en-US" sz="1550" b="0" i="0" u="none" strike="noStrike">
                          <a:solidFill>
                            <a:srgbClr val="000000"/>
                          </a:solidFill>
                          <a:latin typeface="Times New Roman"/>
                        </a:rPr>
                        <a:t> </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50" b="0" i="0" u="none" strike="noStrike">
                          <a:solidFill>
                            <a:srgbClr val="000000"/>
                          </a:solidFill>
                          <a:latin typeface="Times New Roman"/>
                        </a:rPr>
                        <a:t>Eldoret/Nakuru</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7.1</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3.1</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 </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21.3</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2.4</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 </a:t>
                      </a:r>
                    </a:p>
                  </a:txBody>
                  <a:tcPr marL="8684" marR="8684" marT="8684"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23.7</a:t>
                      </a:r>
                    </a:p>
                  </a:txBody>
                  <a:tcPr marL="8684" marR="8684" marT="8684" marB="0" anchor="b">
                    <a:lnL w="38100" cap="flat" cmpd="sng" algn="ctr">
                      <a:solidFill>
                        <a:srgbClr val="FF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 </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dirty="0">
                          <a:solidFill>
                            <a:srgbClr val="000000"/>
                          </a:solidFill>
                          <a:latin typeface="Times New Roman"/>
                        </a:rPr>
                        <a:t>12.7</a:t>
                      </a:r>
                    </a:p>
                  </a:txBody>
                  <a:tcPr marL="8684" marR="8684" marT="8684"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5412">
                <a:tc>
                  <a:txBody>
                    <a:bodyPr/>
                    <a:lstStyle/>
                    <a:p>
                      <a:pPr algn="l" fontAlgn="b"/>
                      <a:r>
                        <a:rPr lang="en-US" sz="1550" b="0" i="0" u="none" strike="noStrike">
                          <a:solidFill>
                            <a:srgbClr val="000000"/>
                          </a:solidFill>
                          <a:latin typeface="Times New Roman"/>
                        </a:rPr>
                        <a:t>Tanzania</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50" b="0" i="0" u="none" strike="noStrike">
                          <a:solidFill>
                            <a:srgbClr val="000000"/>
                          </a:solidFill>
                          <a:latin typeface="Times New Roman"/>
                        </a:rPr>
                        <a:t>Arusha</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1.8</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1.5</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15.9</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2.5</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18.3</a:t>
                      </a:r>
                    </a:p>
                  </a:txBody>
                  <a:tcPr marL="8684" marR="8684" marT="8684" marB="0" anchor="b">
                    <a:lnL w="38100"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dirty="0">
                          <a:solidFill>
                            <a:srgbClr val="000000"/>
                          </a:solidFill>
                          <a:latin typeface="Times New Roman"/>
                        </a:rPr>
                        <a:t>5.7</a:t>
                      </a:r>
                    </a:p>
                  </a:txBody>
                  <a:tcPr marL="8684" marR="8684" marT="8684"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5412">
                <a:tc>
                  <a:txBody>
                    <a:bodyPr/>
                    <a:lstStyle/>
                    <a:p>
                      <a:pPr algn="l"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l" fontAlgn="b"/>
                      <a:r>
                        <a:rPr lang="en-US" sz="1550" b="0" i="0" u="none" strike="noStrike">
                          <a:solidFill>
                            <a:srgbClr val="000000"/>
                          </a:solidFill>
                          <a:latin typeface="Times New Roman"/>
                        </a:rPr>
                        <a:t>Dar es Salaam</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1.8</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15.9</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550" b="0" i="0" u="none" strike="noStrike">
                          <a:solidFill>
                            <a:srgbClr val="000000"/>
                          </a:solidFill>
                          <a:latin typeface="Times New Roman"/>
                        </a:rPr>
                        <a:t>15.9</a:t>
                      </a:r>
                    </a:p>
                  </a:txBody>
                  <a:tcPr marL="8684" marR="8684" marT="8684"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dirty="0">
                          <a:solidFill>
                            <a:srgbClr val="000000"/>
                          </a:solidFill>
                          <a:latin typeface="Times New Roman"/>
                        </a:rPr>
                        <a:t>1.8</a:t>
                      </a: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r>
              <a:tr h="215412">
                <a:tc>
                  <a:txBody>
                    <a:bodyPr/>
                    <a:lstStyle/>
                    <a:p>
                      <a:pPr algn="l"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l" fontAlgn="b"/>
                      <a:r>
                        <a:rPr lang="en-US" sz="1550" b="0" i="0" u="none" strike="noStrike">
                          <a:solidFill>
                            <a:srgbClr val="000000"/>
                          </a:solidFill>
                          <a:latin typeface="Times New Roman"/>
                        </a:rPr>
                        <a:t>Dodoma</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1.8</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2.3</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15.9</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5.3</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550" b="0" i="0" u="none" strike="noStrike">
                          <a:solidFill>
                            <a:srgbClr val="000000"/>
                          </a:solidFill>
                          <a:latin typeface="Times New Roman"/>
                        </a:rPr>
                        <a:t>21.2</a:t>
                      </a:r>
                    </a:p>
                  </a:txBody>
                  <a:tcPr marL="8684" marR="8684" marT="8684"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dirty="0">
                          <a:solidFill>
                            <a:srgbClr val="000000"/>
                          </a:solidFill>
                          <a:latin typeface="Times New Roman"/>
                        </a:rPr>
                        <a:t>9.4</a:t>
                      </a: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r>
              <a:tr h="215412">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l" fontAlgn="b"/>
                      <a:r>
                        <a:rPr lang="en-US" sz="1550" b="0" i="0" u="none" strike="noStrike">
                          <a:solidFill>
                            <a:srgbClr val="000000"/>
                          </a:solidFill>
                          <a:latin typeface="Times New Roman"/>
                        </a:rPr>
                        <a:t>Kigoma</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1.8</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1.6</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15.9</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3.4</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550" b="0" i="0" u="none" strike="noStrike">
                          <a:solidFill>
                            <a:srgbClr val="000000"/>
                          </a:solidFill>
                          <a:latin typeface="Times New Roman"/>
                        </a:rPr>
                        <a:t>19.3</a:t>
                      </a:r>
                    </a:p>
                  </a:txBody>
                  <a:tcPr marL="8684" marR="8684" marT="8684"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dirty="0">
                          <a:solidFill>
                            <a:srgbClr val="000000"/>
                          </a:solidFill>
                          <a:latin typeface="Times New Roman"/>
                        </a:rPr>
                        <a:t>6.7</a:t>
                      </a: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r>
              <a:tr h="215412">
                <a:tc>
                  <a:txBody>
                    <a:bodyPr/>
                    <a:lstStyle/>
                    <a:p>
                      <a:pPr algn="l" fontAlgn="b"/>
                      <a:r>
                        <a:rPr lang="en-US" sz="1550" b="0" i="0" u="none" strike="noStrike">
                          <a:solidFill>
                            <a:srgbClr val="000000"/>
                          </a:solidFill>
                          <a:latin typeface="Times New Roman"/>
                        </a:rPr>
                        <a:t> </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50" b="0" i="0" u="none" strike="noStrike">
                          <a:solidFill>
                            <a:srgbClr val="000000"/>
                          </a:solidFill>
                          <a:latin typeface="Times New Roman"/>
                        </a:rPr>
                        <a:t>Mbeya</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1.8</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2.0</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 </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15.9</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3.0</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 </a:t>
                      </a:r>
                    </a:p>
                  </a:txBody>
                  <a:tcPr marL="8684" marR="8684" marT="8684"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18.8</a:t>
                      </a:r>
                    </a:p>
                  </a:txBody>
                  <a:tcPr marL="8684" marR="8684" marT="8684" marB="0" anchor="b">
                    <a:lnL w="38100" cap="flat" cmpd="sng" algn="ctr">
                      <a:solidFill>
                        <a:srgbClr val="FF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 </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dirty="0">
                          <a:solidFill>
                            <a:srgbClr val="000000"/>
                          </a:solidFill>
                          <a:latin typeface="Times New Roman"/>
                        </a:rPr>
                        <a:t>6.8</a:t>
                      </a:r>
                    </a:p>
                  </a:txBody>
                  <a:tcPr marL="8684" marR="8684" marT="8684" marB="0" anchor="b">
                    <a:lnL>
                      <a:noFill/>
                    </a:lnL>
                    <a:lnR w="381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5412">
                <a:tc>
                  <a:txBody>
                    <a:bodyPr/>
                    <a:lstStyle/>
                    <a:p>
                      <a:pPr algn="l" fontAlgn="b"/>
                      <a:r>
                        <a:rPr lang="en-US" sz="1550" b="0" i="0" u="none" strike="noStrike">
                          <a:solidFill>
                            <a:srgbClr val="000000"/>
                          </a:solidFill>
                          <a:latin typeface="Times New Roman"/>
                        </a:rPr>
                        <a:t>Uganda</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50" b="0" i="0" u="none" strike="noStrike">
                          <a:solidFill>
                            <a:srgbClr val="000000"/>
                          </a:solidFill>
                          <a:latin typeface="Times New Roman"/>
                        </a:rPr>
                        <a:t>Gulu</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3.4</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2.0</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7.5</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5.3</a:t>
                      </a: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a:solidFill>
                            <a:srgbClr val="000000"/>
                          </a:solidFill>
                          <a:latin typeface="Times New Roman"/>
                        </a:rPr>
                        <a:t>12.8</a:t>
                      </a:r>
                    </a:p>
                  </a:txBody>
                  <a:tcPr marL="8684" marR="8684" marT="8684" marB="0" anchor="b">
                    <a:lnL w="38100" cap="flat" cmpd="sng" algn="ctr">
                      <a:solidFill>
                        <a:srgbClr val="FF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50" b="0" i="0" u="none" strike="noStrike" dirty="0">
                          <a:solidFill>
                            <a:srgbClr val="000000"/>
                          </a:solidFill>
                          <a:latin typeface="Times New Roman"/>
                        </a:rPr>
                        <a:t>10.6</a:t>
                      </a:r>
                    </a:p>
                  </a:txBody>
                  <a:tcPr marL="8684" marR="8684" marT="8684" marB="0" anchor="b">
                    <a:lnL>
                      <a:noFill/>
                    </a:lnL>
                    <a:lnR w="381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5412">
                <a:tc>
                  <a:txBody>
                    <a:bodyPr/>
                    <a:lstStyle/>
                    <a:p>
                      <a:pPr algn="l"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l" fontAlgn="b"/>
                      <a:r>
                        <a:rPr lang="en-US" sz="1550" b="0" i="0" u="none" strike="noStrike">
                          <a:solidFill>
                            <a:srgbClr val="000000"/>
                          </a:solidFill>
                          <a:latin typeface="Times New Roman"/>
                        </a:rPr>
                        <a:t>Kampala</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3.4</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7.5</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550" b="0" i="0" u="none" strike="noStrike">
                          <a:solidFill>
                            <a:srgbClr val="000000"/>
                          </a:solidFill>
                          <a:latin typeface="Times New Roman"/>
                        </a:rPr>
                        <a:t>7.5</a:t>
                      </a:r>
                    </a:p>
                  </a:txBody>
                  <a:tcPr marL="8684" marR="8684" marT="8684"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dirty="0">
                          <a:solidFill>
                            <a:srgbClr val="000000"/>
                          </a:solidFill>
                          <a:latin typeface="Times New Roman"/>
                        </a:rPr>
                        <a:t>3.4</a:t>
                      </a: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r>
              <a:tr h="215412">
                <a:tc>
                  <a:txBody>
                    <a:bodyPr/>
                    <a:lstStyle/>
                    <a:p>
                      <a:pPr algn="l"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l" fontAlgn="b"/>
                      <a:r>
                        <a:rPr lang="en-US" sz="1550" b="0" i="0" u="none" strike="noStrike">
                          <a:solidFill>
                            <a:srgbClr val="000000"/>
                          </a:solidFill>
                          <a:latin typeface="Times New Roman"/>
                        </a:rPr>
                        <a:t>Mbale</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3.4</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1.4</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7.5</a:t>
                      </a:r>
                    </a:p>
                  </a:txBody>
                  <a:tcPr marL="8684" marR="8684" marT="8684" marB="0" anchor="b">
                    <a:lnL>
                      <a:noFill/>
                    </a:lnL>
                    <a:lnR>
                      <a:noFill/>
                    </a:lnR>
                    <a:lnT>
                      <a:noFill/>
                    </a:lnT>
                    <a:lnB>
                      <a:noFill/>
                    </a:lnB>
                  </a:tcPr>
                </a:tc>
                <a:tc>
                  <a:txBody>
                    <a:bodyPr/>
                    <a:lstStyle/>
                    <a:p>
                      <a:pPr algn="ctr" fontAlgn="b"/>
                      <a:r>
                        <a:rPr lang="en-US" sz="1550" b="0" i="0" u="none" strike="noStrike">
                          <a:solidFill>
                            <a:srgbClr val="000000"/>
                          </a:solidFill>
                          <a:latin typeface="Times New Roman"/>
                        </a:rPr>
                        <a:t>2.8</a:t>
                      </a:r>
                    </a:p>
                  </a:txBody>
                  <a:tcPr marL="8684" marR="8684" marT="8684" marB="0" anchor="b">
                    <a:lnL>
                      <a:noFill/>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c>
                  <a:txBody>
                    <a:bodyPr/>
                    <a:lstStyle/>
                    <a:p>
                      <a:pPr algn="ctr" fontAlgn="b"/>
                      <a:r>
                        <a:rPr lang="en-US" sz="1550" b="0" i="0" u="none" strike="noStrike">
                          <a:solidFill>
                            <a:srgbClr val="000000"/>
                          </a:solidFill>
                          <a:latin typeface="Times New Roman"/>
                        </a:rPr>
                        <a:t>10.3</a:t>
                      </a:r>
                    </a:p>
                  </a:txBody>
                  <a:tcPr marL="8684" marR="8684" marT="8684" marB="0" anchor="b">
                    <a:lnL w="38100" cap="flat" cmpd="sng" algn="ctr">
                      <a:solidFill>
                        <a:srgbClr val="FF0000"/>
                      </a:solidFill>
                      <a:prstDash val="solid"/>
                      <a:round/>
                      <a:headEnd type="none" w="med" len="med"/>
                      <a:tailEnd type="none" w="med" len="med"/>
                    </a:lnL>
                    <a:lnR>
                      <a:noFill/>
                    </a:lnR>
                    <a:lnT>
                      <a:noFill/>
                    </a:lnT>
                    <a:lnB>
                      <a:noFill/>
                    </a:lnB>
                  </a:tcPr>
                </a:tc>
                <a:tc>
                  <a:txBody>
                    <a:bodyPr/>
                    <a:lstStyle/>
                    <a:p>
                      <a:pPr algn="ctr" fontAlgn="b"/>
                      <a:endParaRPr lang="en-US" sz="1550" b="0" i="0" u="none" strike="noStrike">
                        <a:solidFill>
                          <a:srgbClr val="000000"/>
                        </a:solidFill>
                        <a:latin typeface="Times New Roman"/>
                      </a:endParaRPr>
                    </a:p>
                  </a:txBody>
                  <a:tcPr marL="8684" marR="8684" marT="8684" marB="0" anchor="b">
                    <a:lnL>
                      <a:noFill/>
                    </a:lnL>
                    <a:lnR>
                      <a:noFill/>
                    </a:lnR>
                    <a:lnT>
                      <a:noFill/>
                    </a:lnT>
                    <a:lnB>
                      <a:noFill/>
                    </a:lnB>
                  </a:tcPr>
                </a:tc>
                <a:tc>
                  <a:txBody>
                    <a:bodyPr/>
                    <a:lstStyle/>
                    <a:p>
                      <a:pPr algn="ctr" fontAlgn="b"/>
                      <a:r>
                        <a:rPr lang="en-US" sz="1550" b="0" i="0" u="none" strike="noStrike" dirty="0">
                          <a:solidFill>
                            <a:srgbClr val="000000"/>
                          </a:solidFill>
                          <a:latin typeface="Times New Roman"/>
                        </a:rPr>
                        <a:t>7.5</a:t>
                      </a:r>
                    </a:p>
                  </a:txBody>
                  <a:tcPr marL="8684" marR="8684" marT="8684" marB="0" anchor="b">
                    <a:lnL>
                      <a:noFill/>
                    </a:lnL>
                    <a:lnR w="38100" cap="flat" cmpd="sng" algn="ctr">
                      <a:solidFill>
                        <a:srgbClr val="FF0000"/>
                      </a:solidFill>
                      <a:prstDash val="solid"/>
                      <a:round/>
                      <a:headEnd type="none" w="med" len="med"/>
                      <a:tailEnd type="none" w="med" len="med"/>
                    </a:lnR>
                    <a:lnT>
                      <a:noFill/>
                    </a:lnT>
                    <a:lnB>
                      <a:noFill/>
                    </a:lnB>
                  </a:tcPr>
                </a:tc>
              </a:tr>
              <a:tr h="215412">
                <a:tc>
                  <a:txBody>
                    <a:bodyPr/>
                    <a:lstStyle/>
                    <a:p>
                      <a:pPr algn="l" fontAlgn="b"/>
                      <a:r>
                        <a:rPr lang="en-US" sz="1550" b="0" i="0" u="none" strike="noStrike">
                          <a:solidFill>
                            <a:srgbClr val="000000"/>
                          </a:solidFill>
                          <a:latin typeface="Times New Roman"/>
                        </a:rPr>
                        <a:t> </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50" b="0" i="0" u="none" strike="noStrike">
                          <a:solidFill>
                            <a:srgbClr val="000000"/>
                          </a:solidFill>
                          <a:latin typeface="Times New Roman"/>
                        </a:rPr>
                        <a:t>Mbarara</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3.4</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2.2</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 </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dirty="0">
                          <a:solidFill>
                            <a:srgbClr val="000000"/>
                          </a:solidFill>
                          <a:latin typeface="Times New Roman"/>
                        </a:rPr>
                        <a:t>7.5</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50" b="0" i="0" u="none" strike="noStrike">
                          <a:solidFill>
                            <a:srgbClr val="000000"/>
                          </a:solidFill>
                          <a:latin typeface="Times New Roman"/>
                        </a:rPr>
                        <a:t>4.2</a:t>
                      </a:r>
                    </a:p>
                  </a:txBody>
                  <a:tcPr marL="8684" marR="8684" marT="86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550" b="0" i="0" u="none" strike="noStrike" dirty="0">
                        <a:solidFill>
                          <a:srgbClr val="000000"/>
                        </a:solidFill>
                        <a:latin typeface="Times New Roman"/>
                      </a:endParaRPr>
                    </a:p>
                  </a:txBody>
                  <a:tcPr marL="8684" marR="8684" marT="8684" marB="0" anchor="b">
                    <a:lnL>
                      <a:noFill/>
                    </a:lnL>
                    <a:lnR w="38100" cap="flat" cmpd="sng" algn="ctr">
                      <a:solidFill>
                        <a:srgbClr val="FF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en-US" sz="1550" b="0" i="0" u="none" strike="noStrike" dirty="0">
                          <a:solidFill>
                            <a:srgbClr val="000000"/>
                          </a:solidFill>
                          <a:latin typeface="Times New Roman"/>
                        </a:rPr>
                        <a:t>11.7</a:t>
                      </a:r>
                    </a:p>
                  </a:txBody>
                  <a:tcPr marL="8684" marR="8684" marT="8684" marB="0" anchor="b">
                    <a:lnL w="38100" cap="flat" cmpd="sng" algn="ctr">
                      <a:solidFill>
                        <a:srgbClr val="FF0000"/>
                      </a:solidFill>
                      <a:prstDash val="solid"/>
                      <a:round/>
                      <a:headEnd type="none" w="med" len="med"/>
                      <a:tailEnd type="none" w="med" len="med"/>
                    </a:lnL>
                    <a:lnR>
                      <a:noFill/>
                    </a:lnR>
                    <a:lnT>
                      <a:noFill/>
                    </a:lnT>
                    <a:lnB w="38100" cap="flat" cmpd="sng" algn="ctr">
                      <a:solidFill>
                        <a:srgbClr val="FF0000"/>
                      </a:solidFill>
                      <a:prstDash val="solid"/>
                      <a:round/>
                      <a:headEnd type="none" w="med" len="med"/>
                      <a:tailEnd type="none" w="med" len="med"/>
                    </a:lnB>
                  </a:tcPr>
                </a:tc>
                <a:tc>
                  <a:txBody>
                    <a:bodyPr/>
                    <a:lstStyle/>
                    <a:p>
                      <a:pPr algn="ctr" fontAlgn="b"/>
                      <a:endParaRPr lang="en-US" sz="1550" b="0" i="0" u="none" strike="noStrike" dirty="0">
                        <a:solidFill>
                          <a:srgbClr val="000000"/>
                        </a:solidFill>
                        <a:latin typeface="Times New Roman"/>
                      </a:endParaRPr>
                    </a:p>
                  </a:txBody>
                  <a:tcPr marL="8684" marR="8684" marT="8684" marB="0" anchor="b">
                    <a:lnL>
                      <a:noFill/>
                    </a:lnL>
                    <a:lnR>
                      <a:noFill/>
                    </a:lnR>
                    <a:lnT>
                      <a:noFill/>
                    </a:lnT>
                    <a:lnB w="38100" cap="flat" cmpd="sng" algn="ctr">
                      <a:solidFill>
                        <a:srgbClr val="FF0000"/>
                      </a:solidFill>
                      <a:prstDash val="solid"/>
                      <a:round/>
                      <a:headEnd type="none" w="med" len="med"/>
                      <a:tailEnd type="none" w="med" len="med"/>
                    </a:lnB>
                  </a:tcPr>
                </a:tc>
                <a:tc>
                  <a:txBody>
                    <a:bodyPr/>
                    <a:lstStyle/>
                    <a:p>
                      <a:pPr algn="ctr" fontAlgn="b"/>
                      <a:r>
                        <a:rPr lang="en-US" sz="1550" b="0" i="0" u="none" strike="noStrike" dirty="0">
                          <a:solidFill>
                            <a:srgbClr val="000000"/>
                          </a:solidFill>
                          <a:latin typeface="Times New Roman"/>
                        </a:rPr>
                        <a:t>9.8</a:t>
                      </a:r>
                    </a:p>
                  </a:txBody>
                  <a:tcPr marL="8684" marR="8684" marT="8684" marB="0" anchor="b">
                    <a:lnL>
                      <a:noFill/>
                    </a:lnL>
                    <a:lnR w="38100" cap="flat" cmpd="sng" algn="ctr">
                      <a:solidFill>
                        <a:srgbClr val="FF0000"/>
                      </a:solidFill>
                      <a:prstDash val="solid"/>
                      <a:round/>
                      <a:headEnd type="none" w="med" len="med"/>
                      <a:tailEnd type="none" w="med" len="med"/>
                    </a:lnR>
                    <a:lnT>
                      <a:noFill/>
                    </a:lnT>
                    <a:lnB w="38100" cap="flat" cmpd="sng" algn="ctr">
                      <a:solidFill>
                        <a:srgbClr val="FF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505654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コンテンツ プレースホルダ 2"/>
          <p:cNvSpPr>
            <a:spLocks noGrp="1"/>
          </p:cNvSpPr>
          <p:nvPr>
            <p:ph idx="1"/>
          </p:nvPr>
        </p:nvSpPr>
        <p:spPr>
          <a:xfrm>
            <a:off x="457200" y="1171852"/>
            <a:ext cx="8382000" cy="5686148"/>
          </a:xfrm>
        </p:spPr>
        <p:txBody>
          <a:bodyPr>
            <a:normAutofit fontScale="92500" lnSpcReduction="10000"/>
          </a:bodyPr>
          <a:lstStyle/>
          <a:p>
            <a:pPr indent="0">
              <a:buNone/>
            </a:pPr>
            <a:r>
              <a:rPr lang="en-US" sz="3000" b="1" dirty="0" smtClean="0">
                <a:latin typeface="Calibri" pitchFamily="34" charset="0"/>
              </a:rPr>
              <a:t>Our </a:t>
            </a:r>
            <a:r>
              <a:rPr lang="en-US" sz="3000" b="1" dirty="0">
                <a:latin typeface="Calibri" pitchFamily="34" charset="0"/>
              </a:rPr>
              <a:t>findings </a:t>
            </a:r>
            <a:r>
              <a:rPr lang="en-US" sz="3000" b="1" dirty="0" smtClean="0">
                <a:latin typeface="Calibri" pitchFamily="34" charset="0"/>
              </a:rPr>
              <a:t>indicate 10 key points:</a:t>
            </a:r>
            <a:endParaRPr lang="en-US" sz="3000" b="1" dirty="0">
              <a:latin typeface="Calibri" pitchFamily="34" charset="0"/>
            </a:endParaRPr>
          </a:p>
          <a:p>
            <a:pPr marL="1257300" lvl="1" indent="-514350">
              <a:buFont typeface="+mj-lt"/>
              <a:buAutoNum type="arabicPeriod"/>
            </a:pPr>
            <a:r>
              <a:rPr lang="en-US" sz="2600" dirty="0">
                <a:latin typeface="Calibri" pitchFamily="34" charset="0"/>
              </a:rPr>
              <a:t>Oil and maize prices </a:t>
            </a:r>
            <a:r>
              <a:rPr lang="en-US" sz="2600" dirty="0" smtClean="0">
                <a:latin typeface="Calibri" pitchFamily="34" charset="0"/>
              </a:rPr>
              <a:t>co-move </a:t>
            </a:r>
            <a:r>
              <a:rPr lang="en-US" sz="2600" dirty="0">
                <a:latin typeface="Calibri" pitchFamily="34" charset="0"/>
              </a:rPr>
              <a:t>on global markets, but </a:t>
            </a:r>
            <a:r>
              <a:rPr lang="en-US" sz="2600" dirty="0" smtClean="0">
                <a:latin typeface="Calibri" pitchFamily="34" charset="0"/>
              </a:rPr>
              <a:t>oil price shocks do not seem to cause maize price changes at that scale of analysis.</a:t>
            </a:r>
            <a:endParaRPr lang="en-US" sz="2600" dirty="0">
              <a:latin typeface="Calibri" pitchFamily="34" charset="0"/>
            </a:endParaRPr>
          </a:p>
          <a:p>
            <a:pPr marL="1257300" lvl="1" indent="-514350">
              <a:buFont typeface="+mj-lt"/>
              <a:buAutoNum type="arabicPeriod"/>
            </a:pPr>
            <a:r>
              <a:rPr lang="en-US" sz="2600" dirty="0">
                <a:latin typeface="Calibri" pitchFamily="34" charset="0"/>
              </a:rPr>
              <a:t>Within-country, POE price changes </a:t>
            </a:r>
            <a:r>
              <a:rPr lang="en-US" sz="2600" dirty="0" smtClean="0">
                <a:latin typeface="Calibri" pitchFamily="34" charset="0"/>
              </a:rPr>
              <a:t>in fuel and maize largely transmit to </a:t>
            </a:r>
            <a:r>
              <a:rPr lang="en-US" sz="2600" dirty="0">
                <a:latin typeface="Calibri" pitchFamily="34" charset="0"/>
              </a:rPr>
              <a:t>other </a:t>
            </a:r>
            <a:r>
              <a:rPr lang="en-US" sz="2600" dirty="0" smtClean="0">
                <a:latin typeface="Calibri" pitchFamily="34" charset="0"/>
              </a:rPr>
              <a:t>markets according to law of one price in long-run equilibrium.</a:t>
            </a:r>
            <a:endParaRPr lang="en-US" sz="2600" dirty="0">
              <a:latin typeface="Calibri" pitchFamily="34" charset="0"/>
            </a:endParaRPr>
          </a:p>
          <a:p>
            <a:pPr marL="1257300" lvl="1" indent="-514350">
              <a:buFont typeface="+mj-lt"/>
              <a:buAutoNum type="arabicPeriod"/>
            </a:pPr>
            <a:r>
              <a:rPr lang="en-US" sz="2600" dirty="0">
                <a:latin typeface="Calibri" pitchFamily="34" charset="0"/>
              </a:rPr>
              <a:t>Global price changes </a:t>
            </a:r>
            <a:r>
              <a:rPr lang="en-US" sz="2600" dirty="0" smtClean="0">
                <a:latin typeface="Calibri" pitchFamily="34" charset="0"/>
              </a:rPr>
              <a:t>impact </a:t>
            </a:r>
            <a:r>
              <a:rPr lang="en-US" sz="2600" dirty="0">
                <a:latin typeface="Calibri" pitchFamily="34" charset="0"/>
              </a:rPr>
              <a:t>POE </a:t>
            </a:r>
            <a:r>
              <a:rPr lang="en-US" sz="2600" dirty="0" smtClean="0">
                <a:latin typeface="Calibri" pitchFamily="34" charset="0"/>
              </a:rPr>
              <a:t>prices a bit more slowly, </a:t>
            </a:r>
            <a:r>
              <a:rPr lang="en-US" sz="2600" dirty="0">
                <a:latin typeface="Calibri" pitchFamily="34" charset="0"/>
              </a:rPr>
              <a:t>likely </a:t>
            </a:r>
            <a:r>
              <a:rPr lang="en-US" sz="2600" dirty="0" smtClean="0">
                <a:latin typeface="Calibri" pitchFamily="34" charset="0"/>
              </a:rPr>
              <a:t>b/c </a:t>
            </a:r>
            <a:r>
              <a:rPr lang="en-US" sz="2600" dirty="0">
                <a:latin typeface="Calibri" pitchFamily="34" charset="0"/>
              </a:rPr>
              <a:t>of policy-induced </a:t>
            </a:r>
            <a:r>
              <a:rPr lang="en-US" sz="2600" dirty="0" smtClean="0">
                <a:latin typeface="Calibri" pitchFamily="34" charset="0"/>
              </a:rPr>
              <a:t>and infrastructure frictions, following commonplace ‘border effects’.</a:t>
            </a:r>
          </a:p>
          <a:p>
            <a:pPr marL="1257300" lvl="1" indent="-514350">
              <a:buFont typeface="+mj-lt"/>
              <a:buAutoNum type="arabicPeriod"/>
            </a:pPr>
            <a:r>
              <a:rPr lang="en-US" sz="2600" dirty="0" smtClean="0">
                <a:latin typeface="Calibri" pitchFamily="34" charset="0"/>
              </a:rPr>
              <a:t>Cross-border maize price adjustment is slower than oil/fuel price adjustment, consistent with local production buffering pass-through rates.</a:t>
            </a:r>
          </a:p>
          <a:p>
            <a:pPr marL="1257300" lvl="1" indent="-514350">
              <a:buFont typeface="+mj-lt"/>
              <a:buAutoNum type="arabicPeriod"/>
            </a:pPr>
            <a:r>
              <a:rPr lang="en-US" altLang="ja-JP" sz="2600" dirty="0" smtClean="0">
                <a:latin typeface="Calibri" pitchFamily="34" charset="0"/>
                <a:cs typeface="Times New Roman" pitchFamily="18" charset="0"/>
              </a:rPr>
              <a:t>Oil/fuel prices play little role in short-run price dynamics, only in the long-run </a:t>
            </a:r>
            <a:r>
              <a:rPr lang="en-US" altLang="ja-JP" sz="2600" dirty="0" err="1" smtClean="0">
                <a:latin typeface="Calibri" pitchFamily="34" charset="0"/>
                <a:cs typeface="Times New Roman" pitchFamily="18" charset="0"/>
              </a:rPr>
              <a:t>eqln</a:t>
            </a:r>
            <a:r>
              <a:rPr lang="en-US" altLang="ja-JP" sz="2600" dirty="0" smtClean="0">
                <a:latin typeface="Calibri" pitchFamily="34" charset="0"/>
                <a:cs typeface="Times New Roman" pitchFamily="18" charset="0"/>
              </a:rPr>
              <a:t> relationships. </a:t>
            </a:r>
            <a:endParaRPr lang="ja-JP" altLang="en-US" sz="2600" dirty="0" smtClean="0">
              <a:latin typeface="Calibri" pitchFamily="34" charset="0"/>
              <a:cs typeface="Times New Roman" pitchFamily="18" charset="0"/>
            </a:endParaRPr>
          </a:p>
        </p:txBody>
      </p:sp>
      <p:sp>
        <p:nvSpPr>
          <p:cNvPr id="5" name="Rectangle 2"/>
          <p:cNvSpPr txBox="1">
            <a:spLocks noChangeArrowheads="1"/>
          </p:cNvSpPr>
          <p:nvPr/>
        </p:nvSpPr>
        <p:spPr bwMode="auto">
          <a:xfrm>
            <a:off x="3429000" y="0"/>
            <a:ext cx="551525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dirty="0" smtClean="0">
                <a:solidFill>
                  <a:schemeClr val="bg1"/>
                </a:solidFill>
                <a:latin typeface="Calibri" pitchFamily="34" charset="0"/>
              </a:rPr>
              <a:t>Conclusions</a:t>
            </a:r>
          </a:p>
        </p:txBody>
      </p:sp>
    </p:spTree>
    <p:extLst>
      <p:ext uri="{BB962C8B-B14F-4D97-AF65-F5344CB8AC3E}">
        <p14:creationId xmlns:p14="http://schemas.microsoft.com/office/powerpoint/2010/main" val="280955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コンテンツ プレースホルダ 2"/>
          <p:cNvSpPr>
            <a:spLocks noGrp="1"/>
          </p:cNvSpPr>
          <p:nvPr>
            <p:ph idx="1"/>
          </p:nvPr>
        </p:nvSpPr>
        <p:spPr>
          <a:xfrm>
            <a:off x="457200" y="1171852"/>
            <a:ext cx="8382000" cy="5457548"/>
          </a:xfrm>
        </p:spPr>
        <p:txBody>
          <a:bodyPr>
            <a:normAutofit lnSpcReduction="10000"/>
          </a:bodyPr>
          <a:lstStyle/>
          <a:p>
            <a:pPr indent="0">
              <a:buNone/>
            </a:pPr>
            <a:r>
              <a:rPr lang="en-US" sz="2800" b="1" dirty="0" smtClean="0">
                <a:latin typeface="Calibri" pitchFamily="34" charset="0"/>
              </a:rPr>
              <a:t>Our </a:t>
            </a:r>
            <a:r>
              <a:rPr lang="en-US" sz="2800" b="1" dirty="0">
                <a:latin typeface="Calibri" pitchFamily="34" charset="0"/>
              </a:rPr>
              <a:t>findings </a:t>
            </a:r>
            <a:r>
              <a:rPr lang="en-US" sz="2800" b="1" dirty="0" smtClean="0">
                <a:latin typeface="Calibri" pitchFamily="34" charset="0"/>
              </a:rPr>
              <a:t>indicate 10 </a:t>
            </a:r>
            <a:r>
              <a:rPr lang="en-US" sz="2800" b="1" smtClean="0">
                <a:latin typeface="Calibri" pitchFamily="34" charset="0"/>
              </a:rPr>
              <a:t>key points:</a:t>
            </a:r>
            <a:endParaRPr lang="en-US" sz="2800" b="1" dirty="0" smtClean="0">
              <a:latin typeface="Calibri" pitchFamily="34" charset="0"/>
            </a:endParaRPr>
          </a:p>
          <a:p>
            <a:pPr marL="1257300" lvl="1" indent="-514350">
              <a:buFont typeface="+mj-lt"/>
              <a:buAutoNum type="arabicPeriod" startAt="6"/>
            </a:pPr>
            <a:r>
              <a:rPr lang="en-US" sz="2400" dirty="0" smtClean="0">
                <a:latin typeface="Calibri" pitchFamily="34" charset="0"/>
              </a:rPr>
              <a:t>Across the 17 markets we study, average long-run local maize price elasticity </a:t>
            </a:r>
            <a:r>
              <a:rPr lang="en-US" sz="2400" dirty="0" err="1" smtClean="0">
                <a:latin typeface="Calibri" pitchFamily="34" charset="0"/>
              </a:rPr>
              <a:t>wrt</a:t>
            </a:r>
            <a:r>
              <a:rPr lang="en-US" sz="2400" dirty="0" smtClean="0">
                <a:latin typeface="Calibri" pitchFamily="34" charset="0"/>
              </a:rPr>
              <a:t> to global oil prices is 0.29 and stable among markets (0.20-0.41 for 16/17). </a:t>
            </a:r>
          </a:p>
          <a:p>
            <a:pPr marL="1257300" lvl="1" indent="-514350">
              <a:buFont typeface="+mj-lt"/>
              <a:buAutoNum type="arabicPeriod" startAt="6"/>
            </a:pPr>
            <a:r>
              <a:rPr lang="en-US" sz="2400" dirty="0" smtClean="0">
                <a:latin typeface="Calibri" pitchFamily="34" charset="0"/>
              </a:rPr>
              <a:t>Average local price elasticity </a:t>
            </a:r>
            <a:r>
              <a:rPr lang="en-US" sz="2400" dirty="0" err="1" smtClean="0">
                <a:latin typeface="Calibri" pitchFamily="34" charset="0"/>
              </a:rPr>
              <a:t>wrt</a:t>
            </a:r>
            <a:r>
              <a:rPr lang="en-US" sz="2400" dirty="0" smtClean="0">
                <a:latin typeface="Calibri" pitchFamily="34" charset="0"/>
              </a:rPr>
              <a:t> global maize is 0.44. </a:t>
            </a:r>
          </a:p>
          <a:p>
            <a:pPr marL="1257300" lvl="1" indent="-514350">
              <a:buFont typeface="+mj-lt"/>
              <a:buAutoNum type="arabicPeriod" startAt="6"/>
            </a:pPr>
            <a:r>
              <a:rPr lang="en-US" sz="2400" dirty="0" smtClean="0">
                <a:latin typeface="Calibri" pitchFamily="34" charset="0"/>
              </a:rPr>
              <a:t>If global maize and oil prices both increase 1%, average local maize market change is up to 0.73% without any exchange rate adjustment (higher with depreciation).</a:t>
            </a:r>
          </a:p>
          <a:p>
            <a:pPr marL="1257300" lvl="1" indent="-514350">
              <a:buFont typeface="+mj-lt"/>
              <a:buAutoNum type="arabicPeriod" startAt="6"/>
            </a:pPr>
            <a:r>
              <a:rPr lang="en-US" sz="2400" dirty="0" smtClean="0">
                <a:latin typeface="Calibri" pitchFamily="34" charset="0"/>
              </a:rPr>
              <a:t>In the most remote and import-dependent markets, global oil price changes have a larger and quicker impact on local maize prices than do global maize price fluctuations.  </a:t>
            </a:r>
          </a:p>
          <a:p>
            <a:pPr marL="1257300" lvl="1" indent="-514350">
              <a:buFont typeface="+mj-lt"/>
              <a:buAutoNum type="arabicPeriod" startAt="6"/>
            </a:pPr>
            <a:r>
              <a:rPr lang="en-US" sz="2400" dirty="0" smtClean="0">
                <a:latin typeface="Calibri" pitchFamily="34" charset="0"/>
              </a:rPr>
              <a:t>Transport costs drive global oil-food price linkages in this region.</a:t>
            </a:r>
          </a:p>
          <a:p>
            <a:pPr marL="1257300" lvl="1" indent="-514350">
              <a:buFont typeface="+mj-lt"/>
              <a:buAutoNum type="arabicPeriod" startAt="6"/>
            </a:pPr>
            <a:endParaRPr lang="ja-JP" altLang="en-US" sz="2400" b="1" dirty="0" smtClean="0">
              <a:latin typeface="Times New Roman" pitchFamily="18" charset="0"/>
              <a:cs typeface="Times New Roman" pitchFamily="18" charset="0"/>
            </a:endParaRPr>
          </a:p>
        </p:txBody>
      </p:sp>
      <p:sp>
        <p:nvSpPr>
          <p:cNvPr id="5" name="Rectangle 2"/>
          <p:cNvSpPr txBox="1">
            <a:spLocks noChangeArrowheads="1"/>
          </p:cNvSpPr>
          <p:nvPr/>
        </p:nvSpPr>
        <p:spPr bwMode="auto">
          <a:xfrm>
            <a:off x="3429000" y="0"/>
            <a:ext cx="551525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r>
              <a:rPr lang="en-US" altLang="ja-JP" dirty="0" smtClean="0">
                <a:solidFill>
                  <a:schemeClr val="bg1"/>
                </a:solidFill>
                <a:latin typeface="Calibri" pitchFamily="34" charset="0"/>
              </a:rPr>
              <a:t>Conclusions</a:t>
            </a:r>
          </a:p>
        </p:txBody>
      </p:sp>
    </p:spTree>
    <p:extLst>
      <p:ext uri="{BB962C8B-B14F-4D97-AF65-F5344CB8AC3E}">
        <p14:creationId xmlns:p14="http://schemas.microsoft.com/office/powerpoint/2010/main" val="255399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23" name="コンテンツ プレースホルダ 2"/>
          <p:cNvSpPr>
            <a:spLocks noGrp="1"/>
          </p:cNvSpPr>
          <p:nvPr>
            <p:ph idx="1"/>
          </p:nvPr>
        </p:nvSpPr>
        <p:spPr>
          <a:xfrm>
            <a:off x="457200" y="5334000"/>
            <a:ext cx="8229600" cy="1524000"/>
          </a:xfrm>
        </p:spPr>
        <p:txBody>
          <a:bodyPr>
            <a:normAutofit/>
          </a:bodyPr>
          <a:lstStyle/>
          <a:p>
            <a:pPr marL="0" indent="0" algn="ctr" eaLnBrk="1" hangingPunct="1">
              <a:buNone/>
            </a:pPr>
            <a:r>
              <a:rPr lang="en-US" altLang="ja-JP" sz="4400" b="1" dirty="0" smtClean="0">
                <a:solidFill>
                  <a:schemeClr val="bg1"/>
                </a:solidFill>
                <a:latin typeface="Calibri" pitchFamily="34" charset="0"/>
                <a:cs typeface="Times New Roman" pitchFamily="18" charset="0"/>
              </a:rPr>
              <a:t>Thank you for your time, interest and insights</a:t>
            </a:r>
            <a:endParaRPr lang="ja-JP" altLang="en-US" sz="4400" b="1" dirty="0" smtClean="0">
              <a:solidFill>
                <a:schemeClr val="bg1"/>
              </a:solidFill>
              <a:latin typeface="Calibri" pitchFamily="34" charset="0"/>
              <a:cs typeface="Times New Roman" pitchFamily="18" charset="0"/>
            </a:endParaRPr>
          </a:p>
        </p:txBody>
      </p:sp>
    </p:spTree>
    <p:extLst>
      <p:ext uri="{BB962C8B-B14F-4D97-AF65-F5344CB8AC3E}">
        <p14:creationId xmlns:p14="http://schemas.microsoft.com/office/powerpoint/2010/main" val="3807618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04800" y="1295400"/>
            <a:ext cx="8458200" cy="4525963"/>
          </a:xfrm>
        </p:spPr>
        <p:txBody>
          <a:bodyPr/>
          <a:lstStyle/>
          <a:p>
            <a:pPr marL="0" indent="0" algn="ctr" eaLnBrk="1" hangingPunct="1">
              <a:lnSpc>
                <a:spcPct val="90000"/>
              </a:lnSpc>
              <a:buNone/>
            </a:pPr>
            <a:r>
              <a:rPr lang="en-US" altLang="ja-JP" sz="2800" b="1" u="sng" dirty="0" smtClean="0">
                <a:latin typeface="Calibri" pitchFamily="34" charset="0"/>
              </a:rPr>
              <a:t>Central questions of this paper</a:t>
            </a:r>
          </a:p>
          <a:p>
            <a:pPr marL="0" indent="0" eaLnBrk="1" hangingPunct="1">
              <a:lnSpc>
                <a:spcPct val="90000"/>
              </a:lnSpc>
              <a:buNone/>
            </a:pPr>
            <a:r>
              <a:rPr lang="en-US" altLang="ja-JP" sz="2800" b="1" dirty="0" smtClean="0">
                <a:latin typeface="Calibri" pitchFamily="34" charset="0"/>
              </a:rPr>
              <a:t>Do global oil price shocks impact food prices in local (sub-national) markets in low-income countries where subsistence food production is widespread? </a:t>
            </a:r>
          </a:p>
          <a:p>
            <a:pPr marL="0" indent="0" eaLnBrk="1" hangingPunct="1">
              <a:lnSpc>
                <a:spcPct val="90000"/>
              </a:lnSpc>
              <a:buNone/>
            </a:pPr>
            <a:endParaRPr lang="en-US" sz="2800" b="1" dirty="0" smtClean="0">
              <a:latin typeface="Calibri" pitchFamily="34" charset="0"/>
            </a:endParaRPr>
          </a:p>
          <a:p>
            <a:pPr marL="0" indent="0" eaLnBrk="1" hangingPunct="1">
              <a:lnSpc>
                <a:spcPct val="90000"/>
              </a:lnSpc>
              <a:buNone/>
            </a:pPr>
            <a:r>
              <a:rPr lang="en-US" sz="2800" b="1" dirty="0" smtClean="0">
                <a:latin typeface="Calibri" pitchFamily="34" charset="0"/>
              </a:rPr>
              <a:t>If so, how much and by what mechanisms?</a:t>
            </a:r>
          </a:p>
          <a:p>
            <a:pPr marL="0" indent="0">
              <a:buNone/>
            </a:pPr>
            <a:endParaRPr lang="en-US" dirty="0" smtClean="0">
              <a:latin typeface="Calibri" pitchFamily="34" charset="0"/>
            </a:endParaRPr>
          </a:p>
          <a:p>
            <a:pPr marL="0" indent="0">
              <a:buNone/>
            </a:pPr>
            <a:r>
              <a:rPr lang="en-US" sz="2800" dirty="0" smtClean="0">
                <a:latin typeface="Calibri" pitchFamily="34" charset="0"/>
              </a:rPr>
              <a:t>We tackle those </a:t>
            </a:r>
            <a:r>
              <a:rPr lang="en-US" sz="2800" dirty="0">
                <a:latin typeface="Calibri" pitchFamily="34" charset="0"/>
              </a:rPr>
              <a:t>questions, focusing on maize markets </a:t>
            </a:r>
            <a:r>
              <a:rPr lang="en-US" sz="2800" dirty="0" smtClean="0">
                <a:latin typeface="Calibri" pitchFamily="34" charset="0"/>
              </a:rPr>
              <a:t>within Ethiopia</a:t>
            </a:r>
            <a:r>
              <a:rPr lang="en-US" sz="2800" dirty="0">
                <a:latin typeface="Calibri" pitchFamily="34" charset="0"/>
              </a:rPr>
              <a:t>, Kenya, Tanzania and </a:t>
            </a:r>
            <a:r>
              <a:rPr lang="en-US" sz="2800" dirty="0" smtClean="0">
                <a:latin typeface="Calibri" pitchFamily="34" charset="0"/>
              </a:rPr>
              <a:t>Uganda, using </a:t>
            </a:r>
            <a:r>
              <a:rPr lang="en-US" sz="2800" dirty="0">
                <a:latin typeface="Calibri" pitchFamily="34" charset="0"/>
              </a:rPr>
              <a:t>a newly assembled data set of local, monthly average maize and petrol prices </a:t>
            </a:r>
            <a:r>
              <a:rPr lang="en-US" sz="2800" dirty="0" smtClean="0">
                <a:latin typeface="Calibri" pitchFamily="34" charset="0"/>
              </a:rPr>
              <a:t>from </a:t>
            </a:r>
            <a:r>
              <a:rPr lang="en-US" sz="2800" dirty="0">
                <a:latin typeface="Calibri" pitchFamily="34" charset="0"/>
              </a:rPr>
              <a:t>17 sub-national markets, </a:t>
            </a:r>
            <a:r>
              <a:rPr lang="en-US" sz="2800" dirty="0" smtClean="0">
                <a:latin typeface="Calibri" pitchFamily="34" charset="0"/>
              </a:rPr>
              <a:t>January </a:t>
            </a:r>
            <a:r>
              <a:rPr lang="en-US" sz="2800" dirty="0">
                <a:latin typeface="Calibri" pitchFamily="34" charset="0"/>
              </a:rPr>
              <a:t>2000 – November </a:t>
            </a:r>
            <a:r>
              <a:rPr lang="en-US" sz="2800" dirty="0" smtClean="0">
                <a:latin typeface="Calibri" pitchFamily="34" charset="0"/>
              </a:rPr>
              <a:t>2012.</a:t>
            </a:r>
            <a:endParaRPr lang="en-US" altLang="ja-JP" sz="2800" dirty="0" smtClean="0">
              <a:latin typeface="Calibri" pitchFamily="34" charset="0"/>
            </a:endParaRPr>
          </a:p>
        </p:txBody>
      </p:sp>
      <p:sp>
        <p:nvSpPr>
          <p:cNvPr id="4" name="Rectangle 2"/>
          <p:cNvSpPr txBox="1">
            <a:spLocks noChangeArrowheads="1"/>
          </p:cNvSpPr>
          <p:nvPr/>
        </p:nvSpPr>
        <p:spPr bwMode="auto">
          <a:xfrm>
            <a:off x="5715000" y="0"/>
            <a:ext cx="350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kern="0" smtClean="0">
                <a:solidFill>
                  <a:schemeClr val="bg1"/>
                </a:solidFill>
                <a:latin typeface="Calibri" pitchFamily="34" charset="0"/>
              </a:rPr>
              <a:t>Motivation</a:t>
            </a:r>
            <a:r>
              <a:rPr lang="en-US" altLang="ja-JP" kern="0" smtClean="0">
                <a:latin typeface="Calibri" pitchFamily="34" charset="0"/>
              </a:rPr>
              <a:t> </a:t>
            </a:r>
            <a:endParaRPr lang="en-US" altLang="ja-JP" kern="0" dirty="0" smtClean="0">
              <a:latin typeface="Calibri" pitchFamily="34" charset="0"/>
            </a:endParaRPr>
          </a:p>
        </p:txBody>
      </p:sp>
    </p:spTree>
    <p:extLst>
      <p:ext uri="{BB962C8B-B14F-4D97-AF65-F5344CB8AC3E}">
        <p14:creationId xmlns:p14="http://schemas.microsoft.com/office/powerpoint/2010/main" val="156601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04800" y="1295400"/>
            <a:ext cx="8458200" cy="4525963"/>
          </a:xfrm>
        </p:spPr>
        <p:txBody>
          <a:bodyPr/>
          <a:lstStyle/>
          <a:p>
            <a:pPr marL="0" indent="0">
              <a:lnSpc>
                <a:spcPct val="90000"/>
              </a:lnSpc>
              <a:buNone/>
            </a:pPr>
            <a:r>
              <a:rPr lang="en-US" altLang="ja-JP" sz="2800" b="1" u="sng" dirty="0">
                <a:latin typeface="Calibri" pitchFamily="34" charset="0"/>
              </a:rPr>
              <a:t>3 Prospective </a:t>
            </a:r>
            <a:r>
              <a:rPr lang="en-US" altLang="ja-JP" sz="2800" b="1" u="sng" dirty="0" smtClean="0">
                <a:latin typeface="Calibri" pitchFamily="34" charset="0"/>
              </a:rPr>
              <a:t>oil </a:t>
            </a:r>
            <a:r>
              <a:rPr lang="en-US" altLang="ja-JP" sz="2800" b="1" u="sng" dirty="0">
                <a:latin typeface="Calibri" pitchFamily="34" charset="0"/>
              </a:rPr>
              <a:t>price – maize price linkages: </a:t>
            </a:r>
          </a:p>
          <a:p>
            <a:pPr marL="0" indent="0" eaLnBrk="1" hangingPunct="1">
              <a:lnSpc>
                <a:spcPct val="90000"/>
              </a:lnSpc>
              <a:buNone/>
            </a:pPr>
            <a:endParaRPr lang="en-US" altLang="ja-JP" sz="2800" b="1" dirty="0">
              <a:latin typeface="Calibri" pitchFamily="34" charset="0"/>
            </a:endParaRPr>
          </a:p>
          <a:p>
            <a:pPr marL="514350" indent="-514350" eaLnBrk="1" hangingPunct="1">
              <a:lnSpc>
                <a:spcPct val="90000"/>
              </a:lnSpc>
              <a:buAutoNum type="arabicParenR"/>
            </a:pPr>
            <a:r>
              <a:rPr lang="en-US" altLang="ja-JP" sz="2800" b="1" dirty="0" smtClean="0">
                <a:latin typeface="Calibri" pitchFamily="34" charset="0"/>
              </a:rPr>
              <a:t>Farmers’ input costs – fertilizers, machinery fuel</a:t>
            </a:r>
          </a:p>
          <a:p>
            <a:pPr marL="514350" indent="-514350" eaLnBrk="1" hangingPunct="1">
              <a:lnSpc>
                <a:spcPct val="90000"/>
              </a:lnSpc>
              <a:buAutoNum type="arabicParenR"/>
            </a:pPr>
            <a:endParaRPr lang="en-US" altLang="ja-JP" sz="2800" dirty="0" smtClean="0">
              <a:latin typeface="Calibri" pitchFamily="34" charset="0"/>
            </a:endParaRPr>
          </a:p>
          <a:p>
            <a:pPr eaLnBrk="1" hangingPunct="1">
              <a:lnSpc>
                <a:spcPct val="90000"/>
              </a:lnSpc>
              <a:buFontTx/>
              <a:buChar char="-"/>
            </a:pPr>
            <a:r>
              <a:rPr lang="en-US" altLang="ja-JP" sz="2800" dirty="0" smtClean="0">
                <a:latin typeface="Calibri" pitchFamily="34" charset="0"/>
              </a:rPr>
              <a:t>We ignore this b/c use rates negligible in all but Kenya. </a:t>
            </a:r>
          </a:p>
          <a:p>
            <a:pPr eaLnBrk="1" hangingPunct="1">
              <a:lnSpc>
                <a:spcPct val="90000"/>
              </a:lnSpc>
              <a:buFontTx/>
              <a:buChar char="-"/>
            </a:pPr>
            <a:endParaRPr lang="en-US" altLang="ja-JP" sz="2800" dirty="0">
              <a:latin typeface="Calibri" pitchFamily="34" charset="0"/>
            </a:endParaRPr>
          </a:p>
          <a:p>
            <a:pPr eaLnBrk="1" hangingPunct="1">
              <a:lnSpc>
                <a:spcPct val="90000"/>
              </a:lnSpc>
              <a:buFontTx/>
              <a:buChar char="-"/>
            </a:pPr>
            <a:r>
              <a:rPr lang="en-US" altLang="ja-JP" sz="2800" dirty="0" smtClean="0">
                <a:latin typeface="Calibri" pitchFamily="34" charset="0"/>
              </a:rPr>
              <a:t>With available data, we test if fertilizer could be a channel in Kenya, but find no support for that hypothesis.  That’s the expected result as Kenya is a price-taker on international grain markets. </a:t>
            </a:r>
          </a:p>
        </p:txBody>
      </p:sp>
      <p:sp>
        <p:nvSpPr>
          <p:cNvPr id="4" name="Rectangle 2"/>
          <p:cNvSpPr txBox="1">
            <a:spLocks noChangeArrowheads="1"/>
          </p:cNvSpPr>
          <p:nvPr/>
        </p:nvSpPr>
        <p:spPr bwMode="auto">
          <a:xfrm>
            <a:off x="5715000" y="0"/>
            <a:ext cx="350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kern="0" smtClean="0">
                <a:solidFill>
                  <a:schemeClr val="bg1"/>
                </a:solidFill>
                <a:latin typeface="Calibri" pitchFamily="34" charset="0"/>
              </a:rPr>
              <a:t>Motivation</a:t>
            </a:r>
            <a:r>
              <a:rPr lang="en-US" altLang="ja-JP" kern="0" smtClean="0">
                <a:latin typeface="Calibri" pitchFamily="34" charset="0"/>
              </a:rPr>
              <a:t> </a:t>
            </a:r>
            <a:endParaRPr lang="en-US" altLang="ja-JP" kern="0" dirty="0" smtClean="0">
              <a:latin typeface="Calibri" pitchFamily="34" charset="0"/>
            </a:endParaRPr>
          </a:p>
        </p:txBody>
      </p:sp>
    </p:spTree>
    <p:extLst>
      <p:ext uri="{BB962C8B-B14F-4D97-AF65-F5344CB8AC3E}">
        <p14:creationId xmlns:p14="http://schemas.microsoft.com/office/powerpoint/2010/main" val="209861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04800" y="1295400"/>
            <a:ext cx="8458200" cy="4525963"/>
          </a:xfrm>
        </p:spPr>
        <p:txBody>
          <a:bodyPr/>
          <a:lstStyle/>
          <a:p>
            <a:pPr marL="0" indent="0">
              <a:lnSpc>
                <a:spcPct val="90000"/>
              </a:lnSpc>
              <a:buNone/>
            </a:pPr>
            <a:r>
              <a:rPr lang="en-US" altLang="ja-JP" sz="2800" b="1" u="sng" dirty="0">
                <a:latin typeface="Calibri" pitchFamily="34" charset="0"/>
              </a:rPr>
              <a:t>3 Prospective </a:t>
            </a:r>
            <a:r>
              <a:rPr lang="en-US" altLang="ja-JP" sz="2800" b="1" u="sng" dirty="0" smtClean="0">
                <a:latin typeface="Calibri" pitchFamily="34" charset="0"/>
              </a:rPr>
              <a:t>oil </a:t>
            </a:r>
            <a:r>
              <a:rPr lang="en-US" altLang="ja-JP" sz="2800" b="1" u="sng" dirty="0">
                <a:latin typeface="Calibri" pitchFamily="34" charset="0"/>
              </a:rPr>
              <a:t>price – maize price linkages: </a:t>
            </a:r>
          </a:p>
          <a:p>
            <a:pPr marL="0" indent="0" eaLnBrk="1" hangingPunct="1">
              <a:lnSpc>
                <a:spcPct val="90000"/>
              </a:lnSpc>
              <a:buNone/>
            </a:pPr>
            <a:endParaRPr lang="en-US" altLang="ja-JP" sz="2800" b="1" dirty="0">
              <a:latin typeface="Calibri" pitchFamily="34" charset="0"/>
            </a:endParaRPr>
          </a:p>
          <a:p>
            <a:pPr marL="514350" indent="-514350" eaLnBrk="1" hangingPunct="1">
              <a:lnSpc>
                <a:spcPct val="90000"/>
              </a:lnSpc>
              <a:buAutoNum type="arabicParenR" startAt="2"/>
            </a:pPr>
            <a:r>
              <a:rPr lang="en-US" sz="2800" b="1" dirty="0" smtClean="0">
                <a:latin typeface="Calibri" pitchFamily="34" charset="0"/>
              </a:rPr>
              <a:t>Biofuels and US ethanol mandate </a:t>
            </a:r>
          </a:p>
          <a:p>
            <a:pPr marL="514350" indent="-514350" eaLnBrk="1" hangingPunct="1">
              <a:lnSpc>
                <a:spcPct val="90000"/>
              </a:lnSpc>
              <a:buAutoNum type="arabicParenR" startAt="2"/>
            </a:pPr>
            <a:endParaRPr lang="en-US" sz="2800" dirty="0">
              <a:latin typeface="Calibri" pitchFamily="34" charset="0"/>
            </a:endParaRPr>
          </a:p>
          <a:p>
            <a:pPr eaLnBrk="1" hangingPunct="1">
              <a:lnSpc>
                <a:spcPct val="90000"/>
              </a:lnSpc>
              <a:buFontTx/>
              <a:buChar char="-"/>
            </a:pPr>
            <a:r>
              <a:rPr lang="en-US" sz="2800" dirty="0" smtClean="0">
                <a:latin typeface="Calibri" pitchFamily="34" charset="0"/>
              </a:rPr>
              <a:t>Historically, weak oil and maize price connection. But 2005 US Energy Policy Act thought to link them now due to corn ethanol conversion into biofuel.</a:t>
            </a:r>
          </a:p>
          <a:p>
            <a:pPr eaLnBrk="1" hangingPunct="1">
              <a:lnSpc>
                <a:spcPct val="90000"/>
              </a:lnSpc>
              <a:buFontTx/>
              <a:buChar char="-"/>
            </a:pPr>
            <a:endParaRPr lang="en-US" sz="2800" dirty="0" smtClean="0">
              <a:latin typeface="Calibri" pitchFamily="34" charset="0"/>
            </a:endParaRPr>
          </a:p>
          <a:p>
            <a:pPr eaLnBrk="1" hangingPunct="1">
              <a:lnSpc>
                <a:spcPct val="90000"/>
              </a:lnSpc>
              <a:buFontTx/>
              <a:buChar char="-"/>
            </a:pPr>
            <a:r>
              <a:rPr lang="en-US" sz="2800" dirty="0" smtClean="0">
                <a:latin typeface="Calibri" pitchFamily="34" charset="0"/>
              </a:rPr>
              <a:t>Yet, literature typically finds no causal effects. </a:t>
            </a:r>
          </a:p>
          <a:p>
            <a:pPr eaLnBrk="1" hangingPunct="1">
              <a:lnSpc>
                <a:spcPct val="90000"/>
              </a:lnSpc>
              <a:buFontTx/>
              <a:buChar char="-"/>
            </a:pPr>
            <a:endParaRPr lang="en-US" sz="2800" dirty="0" smtClean="0">
              <a:latin typeface="Calibri" pitchFamily="34" charset="0"/>
            </a:endParaRPr>
          </a:p>
          <a:p>
            <a:pPr eaLnBrk="1" hangingPunct="1">
              <a:lnSpc>
                <a:spcPct val="90000"/>
              </a:lnSpc>
              <a:buFontTx/>
              <a:buChar char="-"/>
            </a:pPr>
            <a:r>
              <a:rPr lang="en-US" sz="2800" dirty="0" smtClean="0">
                <a:latin typeface="Calibri" pitchFamily="34" charset="0"/>
              </a:rPr>
              <a:t>We similarly test but find no causal effect of oil prices on maize prices.</a:t>
            </a:r>
          </a:p>
        </p:txBody>
      </p:sp>
      <p:sp>
        <p:nvSpPr>
          <p:cNvPr id="4" name="Rectangle 2"/>
          <p:cNvSpPr txBox="1">
            <a:spLocks noChangeArrowheads="1"/>
          </p:cNvSpPr>
          <p:nvPr/>
        </p:nvSpPr>
        <p:spPr bwMode="auto">
          <a:xfrm>
            <a:off x="5715000" y="0"/>
            <a:ext cx="350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kern="0" smtClean="0">
                <a:solidFill>
                  <a:schemeClr val="bg1"/>
                </a:solidFill>
                <a:latin typeface="Calibri" pitchFamily="34" charset="0"/>
              </a:rPr>
              <a:t>Motivation</a:t>
            </a:r>
            <a:r>
              <a:rPr lang="en-US" altLang="ja-JP" kern="0" smtClean="0">
                <a:latin typeface="Calibri" pitchFamily="34" charset="0"/>
              </a:rPr>
              <a:t> </a:t>
            </a:r>
            <a:endParaRPr lang="en-US" altLang="ja-JP" kern="0" dirty="0" smtClean="0">
              <a:latin typeface="Calibri" pitchFamily="34" charset="0"/>
            </a:endParaRPr>
          </a:p>
        </p:txBody>
      </p:sp>
    </p:spTree>
    <p:extLst>
      <p:ext uri="{BB962C8B-B14F-4D97-AF65-F5344CB8AC3E}">
        <p14:creationId xmlns:p14="http://schemas.microsoft.com/office/powerpoint/2010/main" val="81717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04800" y="1295400"/>
            <a:ext cx="8458200" cy="4525963"/>
          </a:xfrm>
        </p:spPr>
        <p:txBody>
          <a:bodyPr/>
          <a:lstStyle/>
          <a:p>
            <a:pPr marL="0" indent="0" eaLnBrk="1" hangingPunct="1">
              <a:lnSpc>
                <a:spcPct val="90000"/>
              </a:lnSpc>
              <a:buNone/>
            </a:pPr>
            <a:r>
              <a:rPr lang="en-US" altLang="ja-JP" sz="2800" b="1" u="sng" dirty="0" smtClean="0">
                <a:latin typeface="Calibri" pitchFamily="34" charset="0"/>
              </a:rPr>
              <a:t>3 Prospective oil price – maize price linkages: </a:t>
            </a:r>
          </a:p>
          <a:p>
            <a:pPr marL="0" indent="0" eaLnBrk="1" hangingPunct="1">
              <a:lnSpc>
                <a:spcPct val="90000"/>
              </a:lnSpc>
              <a:buNone/>
            </a:pPr>
            <a:endParaRPr lang="en-US" sz="2800" b="1" dirty="0">
              <a:latin typeface="Calibri" pitchFamily="34" charset="0"/>
            </a:endParaRPr>
          </a:p>
          <a:p>
            <a:pPr marL="514350" indent="-514350" eaLnBrk="1" hangingPunct="1">
              <a:lnSpc>
                <a:spcPct val="90000"/>
              </a:lnSpc>
              <a:buAutoNum type="arabicParenR" startAt="3"/>
            </a:pPr>
            <a:r>
              <a:rPr lang="en-US" sz="2800" b="1" dirty="0" smtClean="0">
                <a:latin typeface="Calibri" pitchFamily="34" charset="0"/>
              </a:rPr>
              <a:t>Fuel and transport costs</a:t>
            </a:r>
          </a:p>
          <a:p>
            <a:pPr marL="0" indent="0" eaLnBrk="1" hangingPunct="1">
              <a:lnSpc>
                <a:spcPct val="90000"/>
              </a:lnSpc>
              <a:buNone/>
            </a:pPr>
            <a:endParaRPr lang="en-US" sz="2800" dirty="0">
              <a:latin typeface="Calibri" pitchFamily="34" charset="0"/>
            </a:endParaRPr>
          </a:p>
          <a:p>
            <a:pPr eaLnBrk="1" hangingPunct="1">
              <a:lnSpc>
                <a:spcPct val="90000"/>
              </a:lnSpc>
              <a:buFontTx/>
              <a:buChar char="-"/>
            </a:pPr>
            <a:r>
              <a:rPr lang="en-US" sz="2800" dirty="0" smtClean="0">
                <a:latin typeface="Calibri" pitchFamily="34" charset="0"/>
              </a:rPr>
              <a:t>Prospectively important b/c of low value-to-weight of grains, and in east Africa, rudimentary transport infrastructure, heavily dependence on truck/lorry service, and long distances to some markets.</a:t>
            </a:r>
          </a:p>
          <a:p>
            <a:pPr marL="0" indent="0" eaLnBrk="1" hangingPunct="1">
              <a:lnSpc>
                <a:spcPct val="90000"/>
              </a:lnSpc>
              <a:buNone/>
            </a:pPr>
            <a:r>
              <a:rPr lang="en-US" sz="2800" dirty="0" smtClean="0">
                <a:latin typeface="Calibri" pitchFamily="34" charset="0"/>
              </a:rPr>
              <a:t> </a:t>
            </a:r>
          </a:p>
          <a:p>
            <a:pPr eaLnBrk="1" hangingPunct="1">
              <a:lnSpc>
                <a:spcPct val="90000"/>
              </a:lnSpc>
              <a:buFontTx/>
              <a:buChar char="-"/>
            </a:pPr>
            <a:r>
              <a:rPr lang="en-US" sz="2800" dirty="0" smtClean="0">
                <a:latin typeface="Calibri" pitchFamily="34" charset="0"/>
              </a:rPr>
              <a:t>We find global oil prices indeed influence subnational, local market maize prices through fuel prices. </a:t>
            </a:r>
          </a:p>
        </p:txBody>
      </p:sp>
      <p:sp>
        <p:nvSpPr>
          <p:cNvPr id="4" name="Rectangle 2"/>
          <p:cNvSpPr txBox="1">
            <a:spLocks noChangeArrowheads="1"/>
          </p:cNvSpPr>
          <p:nvPr/>
        </p:nvSpPr>
        <p:spPr bwMode="auto">
          <a:xfrm>
            <a:off x="5715000" y="0"/>
            <a:ext cx="350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ja-JP" kern="0" smtClean="0">
                <a:solidFill>
                  <a:schemeClr val="bg1"/>
                </a:solidFill>
                <a:latin typeface="Calibri" pitchFamily="34" charset="0"/>
              </a:rPr>
              <a:t>Motivation</a:t>
            </a:r>
            <a:r>
              <a:rPr lang="en-US" altLang="ja-JP" kern="0" smtClean="0">
                <a:latin typeface="Calibri" pitchFamily="34" charset="0"/>
              </a:rPr>
              <a:t> </a:t>
            </a:r>
            <a:endParaRPr lang="en-US" altLang="ja-JP" kern="0" dirty="0" smtClean="0">
              <a:latin typeface="Calibri" pitchFamily="34" charset="0"/>
            </a:endParaRPr>
          </a:p>
        </p:txBody>
      </p:sp>
    </p:spTree>
    <p:extLst>
      <p:ext uri="{BB962C8B-B14F-4D97-AF65-F5344CB8AC3E}">
        <p14:creationId xmlns:p14="http://schemas.microsoft.com/office/powerpoint/2010/main" val="18456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715000" y="0"/>
            <a:ext cx="3505200" cy="1143000"/>
          </a:xfrm>
        </p:spPr>
        <p:txBody>
          <a:bodyPr/>
          <a:lstStyle/>
          <a:p>
            <a:pPr eaLnBrk="1" hangingPunct="1"/>
            <a:r>
              <a:rPr lang="en-US" altLang="ja-JP" dirty="0" smtClean="0">
                <a:solidFill>
                  <a:schemeClr val="bg1"/>
                </a:solidFill>
                <a:latin typeface="Calibri" pitchFamily="34" charset="0"/>
              </a:rPr>
              <a:t>Background</a:t>
            </a:r>
            <a:endParaRPr lang="en-US" altLang="ja-JP" dirty="0" smtClean="0">
              <a:latin typeface="Calibri" pitchFamily="34" charset="0"/>
            </a:endParaRPr>
          </a:p>
        </p:txBody>
      </p:sp>
      <p:sp>
        <p:nvSpPr>
          <p:cNvPr id="11267" name="Rectangle 3"/>
          <p:cNvSpPr>
            <a:spLocks noGrp="1" noChangeArrowheads="1"/>
          </p:cNvSpPr>
          <p:nvPr>
            <p:ph idx="1"/>
          </p:nvPr>
        </p:nvSpPr>
        <p:spPr>
          <a:xfrm>
            <a:off x="228600" y="1066800"/>
            <a:ext cx="8458200" cy="4525963"/>
          </a:xfrm>
        </p:spPr>
        <p:txBody>
          <a:bodyPr/>
          <a:lstStyle/>
          <a:p>
            <a:pPr marL="0" indent="0" eaLnBrk="1" hangingPunct="1">
              <a:lnSpc>
                <a:spcPct val="90000"/>
              </a:lnSpc>
              <a:spcBef>
                <a:spcPts val="0"/>
              </a:spcBef>
              <a:buNone/>
            </a:pPr>
            <a:r>
              <a:rPr lang="en-US" altLang="ja-JP" sz="2800" b="1" dirty="0" smtClean="0">
                <a:latin typeface="Calibri" pitchFamily="34" charset="0"/>
              </a:rPr>
              <a:t>Maize is the key food grain of east Africa</a:t>
            </a:r>
          </a:p>
          <a:p>
            <a:pPr marL="0" indent="0" eaLnBrk="1" hangingPunct="1">
              <a:lnSpc>
                <a:spcPct val="90000"/>
              </a:lnSpc>
              <a:spcBef>
                <a:spcPts val="0"/>
              </a:spcBef>
              <a:buNone/>
            </a:pPr>
            <a:endParaRPr lang="en-US" altLang="ja-JP" sz="2800" b="1" dirty="0" smtClean="0">
              <a:latin typeface="Calibri" pitchFamily="34" charset="0"/>
            </a:endParaRPr>
          </a:p>
          <a:p>
            <a:pPr lvl="1" eaLnBrk="1" hangingPunct="1">
              <a:lnSpc>
                <a:spcPct val="90000"/>
              </a:lnSpc>
              <a:spcBef>
                <a:spcPts val="0"/>
              </a:spcBef>
            </a:pPr>
            <a:r>
              <a:rPr lang="en-US" altLang="ja-JP" dirty="0" smtClean="0">
                <a:latin typeface="Calibri" pitchFamily="34" charset="0"/>
              </a:rPr>
              <a:t>Largest single crop in terms of area planted and a major source of income for farmers.  </a:t>
            </a:r>
          </a:p>
          <a:p>
            <a:pPr lvl="1" eaLnBrk="1" hangingPunct="1">
              <a:lnSpc>
                <a:spcPct val="90000"/>
              </a:lnSpc>
              <a:spcBef>
                <a:spcPts val="0"/>
              </a:spcBef>
            </a:pPr>
            <a:endParaRPr lang="en-US" altLang="ja-JP" dirty="0" smtClean="0">
              <a:latin typeface="Calibri" pitchFamily="34" charset="0"/>
            </a:endParaRPr>
          </a:p>
          <a:p>
            <a:pPr lvl="1" eaLnBrk="1" hangingPunct="1">
              <a:lnSpc>
                <a:spcPct val="90000"/>
              </a:lnSpc>
              <a:spcBef>
                <a:spcPts val="0"/>
              </a:spcBef>
            </a:pPr>
            <a:r>
              <a:rPr lang="en-US" altLang="ja-JP" dirty="0" smtClean="0">
                <a:latin typeface="Calibri" pitchFamily="34" charset="0"/>
              </a:rPr>
              <a:t>Single largest source of calories in diets</a:t>
            </a:r>
          </a:p>
          <a:p>
            <a:pPr lvl="1" eaLnBrk="1" hangingPunct="1">
              <a:lnSpc>
                <a:spcPct val="90000"/>
              </a:lnSpc>
              <a:spcBef>
                <a:spcPts val="0"/>
              </a:spcBef>
            </a:pPr>
            <a:endParaRPr lang="en-US" altLang="ja-JP" dirty="0" smtClean="0">
              <a:latin typeface="Calibri" pitchFamily="34" charset="0"/>
            </a:endParaRPr>
          </a:p>
          <a:p>
            <a:pPr lvl="1" eaLnBrk="1" hangingPunct="1">
              <a:lnSpc>
                <a:spcPct val="90000"/>
              </a:lnSpc>
              <a:spcBef>
                <a:spcPts val="0"/>
              </a:spcBef>
            </a:pPr>
            <a:r>
              <a:rPr lang="en-US" altLang="ja-JP" dirty="0" smtClean="0">
                <a:latin typeface="Calibri" pitchFamily="34" charset="0"/>
              </a:rPr>
              <a:t>Very sensitive issue politically, so government interventions are routine, albeit far less than pre-2000, following market liberalization</a:t>
            </a:r>
          </a:p>
          <a:p>
            <a:pPr lvl="1" eaLnBrk="1" hangingPunct="1">
              <a:lnSpc>
                <a:spcPct val="90000"/>
              </a:lnSpc>
              <a:spcBef>
                <a:spcPts val="0"/>
              </a:spcBef>
            </a:pPr>
            <a:endParaRPr lang="en-US" altLang="ja-JP" dirty="0" smtClean="0">
              <a:latin typeface="Calibri" pitchFamily="34" charset="0"/>
            </a:endParaRPr>
          </a:p>
          <a:p>
            <a:pPr lvl="1" eaLnBrk="1" hangingPunct="1">
              <a:lnSpc>
                <a:spcPct val="90000"/>
              </a:lnSpc>
              <a:spcBef>
                <a:spcPts val="0"/>
              </a:spcBef>
            </a:pPr>
            <a:r>
              <a:rPr lang="en-US" altLang="ja-JP" dirty="0" smtClean="0">
                <a:latin typeface="Calibri" pitchFamily="34" charset="0"/>
              </a:rPr>
              <a:t>All countries trade (near-)continuously on int’l markets, but volumes small share of consumption/ production (except occasionally in Kenya)</a:t>
            </a:r>
          </a:p>
        </p:txBody>
      </p:sp>
    </p:spTree>
    <p:extLst>
      <p:ext uri="{BB962C8B-B14F-4D97-AF65-F5344CB8AC3E}">
        <p14:creationId xmlns:p14="http://schemas.microsoft.com/office/powerpoint/2010/main" val="359506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715000" y="0"/>
            <a:ext cx="3505200" cy="1143000"/>
          </a:xfrm>
        </p:spPr>
        <p:txBody>
          <a:bodyPr/>
          <a:lstStyle/>
          <a:p>
            <a:pPr eaLnBrk="1" hangingPunct="1"/>
            <a:r>
              <a:rPr lang="en-US" altLang="ja-JP" dirty="0" smtClean="0">
                <a:solidFill>
                  <a:schemeClr val="bg1"/>
                </a:solidFill>
                <a:latin typeface="Calibri" pitchFamily="34" charset="0"/>
              </a:rPr>
              <a:t>Background</a:t>
            </a:r>
            <a:endParaRPr lang="en-US" altLang="ja-JP" dirty="0" smtClean="0">
              <a:latin typeface="Calibri" pitchFamily="34" charset="0"/>
            </a:endParaRPr>
          </a:p>
        </p:txBody>
      </p:sp>
      <p:sp>
        <p:nvSpPr>
          <p:cNvPr id="11267" name="Rectangle 3"/>
          <p:cNvSpPr>
            <a:spLocks noGrp="1" noChangeArrowheads="1"/>
          </p:cNvSpPr>
          <p:nvPr>
            <p:ph idx="1"/>
          </p:nvPr>
        </p:nvSpPr>
        <p:spPr>
          <a:xfrm>
            <a:off x="228600" y="1295400"/>
            <a:ext cx="8458200" cy="4525963"/>
          </a:xfrm>
        </p:spPr>
        <p:txBody>
          <a:bodyPr/>
          <a:lstStyle/>
          <a:p>
            <a:pPr marL="0" lvl="1" indent="0" eaLnBrk="1" hangingPunct="1">
              <a:lnSpc>
                <a:spcPct val="90000"/>
              </a:lnSpc>
              <a:buNone/>
            </a:pPr>
            <a:r>
              <a:rPr lang="en-US" altLang="ja-JP" b="1" dirty="0" smtClean="0">
                <a:latin typeface="Calibri" pitchFamily="34" charset="0"/>
              </a:rPr>
              <a:t>East African economies are pure oil importers </a:t>
            </a:r>
          </a:p>
          <a:p>
            <a:pPr lvl="1">
              <a:lnSpc>
                <a:spcPct val="90000"/>
              </a:lnSpc>
            </a:pPr>
            <a:endParaRPr lang="en-US" altLang="ja-JP" dirty="0" smtClean="0">
              <a:latin typeface="Calibri" pitchFamily="34" charset="0"/>
            </a:endParaRPr>
          </a:p>
          <a:p>
            <a:pPr lvl="1">
              <a:lnSpc>
                <a:spcPct val="90000"/>
              </a:lnSpc>
            </a:pPr>
            <a:r>
              <a:rPr lang="en-US" altLang="ja-JP" dirty="0" smtClean="0">
                <a:latin typeface="Calibri" pitchFamily="34" charset="0"/>
              </a:rPr>
              <a:t>Only Kenyan has any domestic fuel refining capacity</a:t>
            </a:r>
          </a:p>
          <a:p>
            <a:pPr lvl="1">
              <a:lnSpc>
                <a:spcPct val="90000"/>
              </a:lnSpc>
            </a:pPr>
            <a:endParaRPr lang="en-US" altLang="ja-JP" dirty="0">
              <a:latin typeface="Calibri" pitchFamily="34" charset="0"/>
            </a:endParaRPr>
          </a:p>
          <a:p>
            <a:pPr lvl="1">
              <a:lnSpc>
                <a:spcPct val="90000"/>
              </a:lnSpc>
            </a:pPr>
            <a:r>
              <a:rPr lang="en-US" altLang="ja-JP" dirty="0" smtClean="0">
                <a:latin typeface="Calibri" pitchFamily="34" charset="0"/>
              </a:rPr>
              <a:t>Ethiopia administratively fixes fuel prices, market reigns in other three economies</a:t>
            </a:r>
          </a:p>
        </p:txBody>
      </p:sp>
    </p:spTree>
    <p:extLst>
      <p:ext uri="{BB962C8B-B14F-4D97-AF65-F5344CB8AC3E}">
        <p14:creationId xmlns:p14="http://schemas.microsoft.com/office/powerpoint/2010/main" val="126542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SydneyFoodSecurityLectureMay2012</Template>
  <TotalTime>1426</TotalTime>
  <Words>3626</Words>
  <Application>Microsoft Office PowerPoint</Application>
  <PresentationFormat>On-screen Show (4:3)</PresentationFormat>
  <Paragraphs>1140</Paragraphs>
  <Slides>38</Slides>
  <Notes>2</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Opportunity104October2008</vt:lpstr>
      <vt:lpstr>Custom Design</vt:lpstr>
      <vt:lpstr>1_Custom Design</vt:lpstr>
      <vt:lpstr>The Impact of World Oil Price Shocks on Maize Prices in East Africa</vt:lpstr>
      <vt:lpstr>Motivation </vt:lpstr>
      <vt:lpstr>Motivation </vt:lpstr>
      <vt:lpstr>PowerPoint Presentation</vt:lpstr>
      <vt:lpstr>PowerPoint Presentation</vt:lpstr>
      <vt:lpstr>PowerPoint Presentation</vt:lpstr>
      <vt:lpstr>PowerPoint Presentation</vt:lpstr>
      <vt:lpstr>Background</vt:lpstr>
      <vt:lpstr>Background</vt:lpstr>
      <vt:lpstr>Data</vt:lpstr>
      <vt:lpstr>Global oil-maize prices</vt:lpstr>
      <vt:lpstr>Global crude oil – national petrol prices</vt:lpstr>
      <vt:lpstr>Global – national maize prices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Kazushi Takahashi</dc:creator>
  <cp:lastModifiedBy>Chris Barrett</cp:lastModifiedBy>
  <cp:revision>127</cp:revision>
  <dcterms:created xsi:type="dcterms:W3CDTF">2012-05-02T15:49:27Z</dcterms:created>
  <dcterms:modified xsi:type="dcterms:W3CDTF">2013-05-07T23:50:48Z</dcterms:modified>
</cp:coreProperties>
</file>